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299" r:id="rId4"/>
    <p:sldId id="298" r:id="rId5"/>
    <p:sldId id="297" r:id="rId6"/>
    <p:sldId id="296" r:id="rId7"/>
    <p:sldId id="295" r:id="rId8"/>
    <p:sldId id="304" r:id="rId9"/>
    <p:sldId id="303" r:id="rId10"/>
    <p:sldId id="302" r:id="rId11"/>
    <p:sldId id="301" r:id="rId12"/>
    <p:sldId id="300" r:id="rId13"/>
    <p:sldId id="309" r:id="rId14"/>
    <p:sldId id="306" r:id="rId15"/>
    <p:sldId id="307" r:id="rId16"/>
    <p:sldId id="308" r:id="rId17"/>
    <p:sldId id="314" r:id="rId18"/>
    <p:sldId id="313" r:id="rId19"/>
    <p:sldId id="312" r:id="rId20"/>
    <p:sldId id="311" r:id="rId21"/>
    <p:sldId id="310" r:id="rId22"/>
    <p:sldId id="305" r:id="rId23"/>
    <p:sldId id="294" r:id="rId24"/>
    <p:sldId id="320" r:id="rId25"/>
    <p:sldId id="319" r:id="rId26"/>
    <p:sldId id="318" r:id="rId27"/>
    <p:sldId id="317" r:id="rId28"/>
    <p:sldId id="324" r:id="rId29"/>
    <p:sldId id="322" r:id="rId30"/>
    <p:sldId id="323" r:id="rId31"/>
    <p:sldId id="321" r:id="rId32"/>
    <p:sldId id="316" r:id="rId33"/>
    <p:sldId id="315" r:id="rId34"/>
    <p:sldId id="331" r:id="rId35"/>
    <p:sldId id="330" r:id="rId36"/>
    <p:sldId id="329" r:id="rId37"/>
    <p:sldId id="293"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110" d="100"/>
          <a:sy n="110"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3A867A0E-6F4A-48B2-81F9-B387E90C024C}" type="datetimeFigureOut">
              <a:rPr lang="de-AT" smtClean="0"/>
              <a:t>10.12.2024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223060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A867A0E-6F4A-48B2-81F9-B387E90C024C}" type="datetimeFigureOut">
              <a:rPr lang="de-AT" smtClean="0"/>
              <a:t>10.12.2024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44958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A867A0E-6F4A-48B2-81F9-B387E90C024C}" type="datetimeFigureOut">
              <a:rPr lang="de-AT" smtClean="0"/>
              <a:t>10.12.2024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84337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A867A0E-6F4A-48B2-81F9-B387E90C024C}" type="datetimeFigureOut">
              <a:rPr lang="de-AT" smtClean="0"/>
              <a:t>10.12.2024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67358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A867A0E-6F4A-48B2-81F9-B387E90C024C}" type="datetimeFigureOut">
              <a:rPr lang="de-AT" smtClean="0"/>
              <a:t>10.12.2024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363724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3A867A0E-6F4A-48B2-81F9-B387E90C024C}" type="datetimeFigureOut">
              <a:rPr lang="de-AT" smtClean="0"/>
              <a:t>10.12.2024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221001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3A867A0E-6F4A-48B2-81F9-B387E90C024C}" type="datetimeFigureOut">
              <a:rPr lang="de-AT" smtClean="0"/>
              <a:t>10.12.2024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29711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3A867A0E-6F4A-48B2-81F9-B387E90C024C}" type="datetimeFigureOut">
              <a:rPr lang="de-AT" smtClean="0"/>
              <a:t>10.12.2024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09115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867A0E-6F4A-48B2-81F9-B387E90C024C}" type="datetimeFigureOut">
              <a:rPr lang="de-AT" smtClean="0"/>
              <a:t>10.12.2024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82228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867A0E-6F4A-48B2-81F9-B387E90C024C}" type="datetimeFigureOut">
              <a:rPr lang="de-AT" smtClean="0"/>
              <a:t>10.12.2024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61270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867A0E-6F4A-48B2-81F9-B387E90C024C}" type="datetimeFigureOut">
              <a:rPr lang="de-AT" smtClean="0"/>
              <a:t>10.12.2024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77011D0-D158-47D9-A129-17DF06274D68}" type="slidenum">
              <a:rPr lang="de-AT" smtClean="0"/>
              <a:t>‹Nr.›</a:t>
            </a:fld>
            <a:endParaRPr lang="de-AT"/>
          </a:p>
        </p:txBody>
      </p:sp>
    </p:spTree>
    <p:extLst>
      <p:ext uri="{BB962C8B-B14F-4D97-AF65-F5344CB8AC3E}">
        <p14:creationId xmlns:p14="http://schemas.microsoft.com/office/powerpoint/2010/main" val="194165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67A0E-6F4A-48B2-81F9-B387E90C024C}" type="datetimeFigureOut">
              <a:rPr lang="de-AT" smtClean="0"/>
              <a:t>10.12.2024</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11D0-D158-47D9-A129-17DF06274D68}" type="slidenum">
              <a:rPr lang="de-AT" smtClean="0"/>
              <a:t>‹Nr.›</a:t>
            </a:fld>
            <a:endParaRPr lang="de-AT"/>
          </a:p>
        </p:txBody>
      </p:sp>
    </p:spTree>
    <p:extLst>
      <p:ext uri="{BB962C8B-B14F-4D97-AF65-F5344CB8AC3E}">
        <p14:creationId xmlns:p14="http://schemas.microsoft.com/office/powerpoint/2010/main" val="230866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tiff"/><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7.wmf"/><Relationship Id="rId4" Type="http://schemas.openxmlformats.org/officeDocument/2006/relationships/image" Target="../media/image48.png"/><Relationship Id="rId9"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6.png"/><Relationship Id="rId4" Type="http://schemas.openxmlformats.org/officeDocument/2006/relationships/image" Target="../media/image560.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2.wmf"/><Relationship Id="rId18" Type="http://schemas.openxmlformats.org/officeDocument/2006/relationships/image" Target="../media/image64.wmf"/><Relationship Id="rId3" Type="http://schemas.openxmlformats.org/officeDocument/2006/relationships/image" Target="../media/image1.tiff"/><Relationship Id="rId7" Type="http://schemas.openxmlformats.org/officeDocument/2006/relationships/image" Target="../media/image59.wmf"/><Relationship Id="rId12" Type="http://schemas.openxmlformats.org/officeDocument/2006/relationships/oleObject" Target="../embeddings/oleObject6.bin"/><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66.png"/><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61.wmf"/><Relationship Id="rId5" Type="http://schemas.openxmlformats.org/officeDocument/2006/relationships/image" Target="../media/image46.png"/><Relationship Id="rId15" Type="http://schemas.openxmlformats.org/officeDocument/2006/relationships/image" Target="../media/image63.wmf"/><Relationship Id="rId10" Type="http://schemas.openxmlformats.org/officeDocument/2006/relationships/oleObject" Target="../embeddings/oleObject5.bin"/><Relationship Id="rId19" Type="http://schemas.openxmlformats.org/officeDocument/2006/relationships/image" Target="../media/image67.png"/><Relationship Id="rId4" Type="http://schemas.openxmlformats.org/officeDocument/2006/relationships/image" Target="../media/image65.png"/><Relationship Id="rId9" Type="http://schemas.openxmlformats.org/officeDocument/2006/relationships/image" Target="../media/image60.wmf"/><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1.tiff"/><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6.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6.emf"/></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8.emf"/></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86.emf"/><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46.png"/><Relationship Id="rId4" Type="http://schemas.openxmlformats.org/officeDocument/2006/relationships/image" Target="../media/image88.emf"/></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t>Räumliches Denken mit dem Känguru</a:t>
            </a:r>
            <a:endParaRPr lang="de-AT" dirty="0"/>
          </a:p>
        </p:txBody>
      </p:sp>
      <p:sp>
        <p:nvSpPr>
          <p:cNvPr id="3" name="Untertitel 2"/>
          <p:cNvSpPr>
            <a:spLocks noGrp="1"/>
          </p:cNvSpPr>
          <p:nvPr>
            <p:ph type="subTitle" idx="1"/>
          </p:nvPr>
        </p:nvSpPr>
        <p:spPr>
          <a:xfrm>
            <a:off x="1524000" y="3602038"/>
            <a:ext cx="9144000" cy="1983216"/>
          </a:xfrm>
        </p:spPr>
        <p:txBody>
          <a:bodyPr/>
          <a:lstStyle/>
          <a:p>
            <a:endParaRPr lang="de-AT" dirty="0" smtClean="0"/>
          </a:p>
          <a:p>
            <a:r>
              <a:rPr lang="de-AT" dirty="0" smtClean="0"/>
              <a:t>Robert Geretschläger</a:t>
            </a:r>
          </a:p>
          <a:p>
            <a:r>
              <a:rPr lang="de-AT" dirty="0" smtClean="0"/>
              <a:t>Graz, Österreich</a:t>
            </a:r>
            <a:endParaRPr lang="de-AT" dirty="0"/>
          </a:p>
        </p:txBody>
      </p:sp>
    </p:spTree>
    <p:extLst>
      <p:ext uri="{BB962C8B-B14F-4D97-AF65-F5344CB8AC3E}">
        <p14:creationId xmlns:p14="http://schemas.microsoft.com/office/powerpoint/2010/main" val="35401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4" name="Rectangle 2"/>
          <p:cNvSpPr>
            <a:spLocks noChangeArrowheads="1"/>
          </p:cNvSpPr>
          <p:nvPr/>
        </p:nvSpPr>
        <p:spPr bwMode="auto">
          <a:xfrm>
            <a:off x="2248695" y="1035487"/>
            <a:ext cx="76268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Der 3×3×3 Würfel besteht aus 27 kleinen Würfeln. Von den kleinen Würfeln werden einige weggenommen. Betrachtet man nun den Würfel von rechts, von oben oder von vorne, sieht man Folgendes: </a:t>
            </a:r>
            <a:endParaRPr kumimoji="0" lang="de-AT" altLang="de-DE"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248695" y="3149171"/>
            <a:ext cx="40210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Wie viele kleine Würfel wurden weggenommen? </a:t>
            </a:r>
            <a:endParaRPr kumimoji="0" lang="de-AT" altLang="de-DE"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940526" y="4639663"/>
            <a:ext cx="58695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 pos="27003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 pos="2700338" algn="l"/>
              </a:tabLst>
            </a:pPr>
            <a:r>
              <a:rPr kumimoji="0" lang="de-AT" altLang="de-DE"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(A) 1 	      (B) 4</a:t>
            </a:r>
            <a:r>
              <a:rPr kumimoji="0" lang="de-AT" altLang="de-DE" b="0" i="0" u="none" strike="noStrike" cap="none" normalizeH="0" dirty="0" smtClean="0">
                <a:ln>
                  <a:noFill/>
                </a:ln>
                <a:solidFill>
                  <a:srgbClr val="000000"/>
                </a:solidFill>
                <a:effectLst/>
                <a:latin typeface="Arial" panose="020B0604020202020204" pitchFamily="34" charset="0"/>
                <a:ea typeface="Calibri" panose="020F0502020204030204" pitchFamily="34" charset="0"/>
              </a:rPr>
              <a:t>          </a:t>
            </a:r>
            <a:r>
              <a:rPr kumimoji="0" lang="de-AT" altLang="de-DE"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(C) 5 	(D) 6 	      (E) 7 </a:t>
            </a:r>
            <a:endParaRPr kumimoji="0" lang="de-AT" altLang="de-DE" b="0" i="0" u="none" strike="noStrike" cap="none" normalizeH="0" baseline="0" dirty="0" smtClean="0">
              <a:ln>
                <a:noFill/>
              </a:ln>
              <a:solidFill>
                <a:schemeClr val="tx1"/>
              </a:solidFill>
              <a:effectLst/>
              <a:latin typeface="Arial" panose="020B0604020202020204" pitchFamily="34" charset="0"/>
            </a:endParaRPr>
          </a:p>
        </p:txBody>
      </p:sp>
      <p:sp>
        <p:nvSpPr>
          <p:cNvPr id="8" name="Rechteck 7"/>
          <p:cNvSpPr/>
          <p:nvPr/>
        </p:nvSpPr>
        <p:spPr>
          <a:xfrm>
            <a:off x="10543470" y="5871219"/>
            <a:ext cx="1162498"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BEN14_19</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p:cNvPicPr>
            <a:picLocks noChangeAspect="1"/>
          </p:cNvPicPr>
          <p:nvPr/>
        </p:nvPicPr>
        <p:blipFill>
          <a:blip r:embed="rId3"/>
          <a:stretch>
            <a:fillRect/>
          </a:stretch>
        </p:blipFill>
        <p:spPr>
          <a:xfrm>
            <a:off x="5950324" y="5218890"/>
            <a:ext cx="652329" cy="652329"/>
          </a:xfrm>
          <a:prstGeom prst="rect">
            <a:avLst/>
          </a:prstGeom>
        </p:spPr>
      </p:pic>
      <p:pic>
        <p:nvPicPr>
          <p:cNvPr id="11" name="Grafik 10"/>
          <p:cNvPicPr>
            <a:picLocks noChangeAspect="1"/>
          </p:cNvPicPr>
          <p:nvPr/>
        </p:nvPicPr>
        <p:blipFill>
          <a:blip r:embed="rId4"/>
          <a:stretch>
            <a:fillRect/>
          </a:stretch>
        </p:blipFill>
        <p:spPr>
          <a:xfrm>
            <a:off x="8317851" y="4419688"/>
            <a:ext cx="1948394" cy="2250731"/>
          </a:xfrm>
          <a:prstGeom prst="rect">
            <a:avLst/>
          </a:prstGeom>
        </p:spPr>
      </p:pic>
      <p:pic>
        <p:nvPicPr>
          <p:cNvPr id="12" name="Grafik 11"/>
          <p:cNvPicPr>
            <a:picLocks noChangeAspect="1"/>
          </p:cNvPicPr>
          <p:nvPr/>
        </p:nvPicPr>
        <p:blipFill>
          <a:blip r:embed="rId5"/>
          <a:stretch>
            <a:fillRect/>
          </a:stretch>
        </p:blipFill>
        <p:spPr>
          <a:xfrm>
            <a:off x="7604762" y="2282839"/>
            <a:ext cx="1687286" cy="1697329"/>
          </a:xfrm>
          <a:prstGeom prst="rect">
            <a:avLst/>
          </a:prstGeom>
        </p:spPr>
      </p:pic>
      <p:pic>
        <p:nvPicPr>
          <p:cNvPr id="13" name="Grafik 12"/>
          <p:cNvPicPr>
            <a:picLocks noChangeAspect="1"/>
          </p:cNvPicPr>
          <p:nvPr/>
        </p:nvPicPr>
        <p:blipFill>
          <a:blip r:embed="rId6"/>
          <a:stretch>
            <a:fillRect/>
          </a:stretch>
        </p:blipFill>
        <p:spPr>
          <a:xfrm>
            <a:off x="9913016" y="931644"/>
            <a:ext cx="1905870" cy="1905870"/>
          </a:xfrm>
          <a:prstGeom prst="rect">
            <a:avLst/>
          </a:prstGeom>
        </p:spPr>
      </p:pic>
    </p:spTree>
    <p:extLst>
      <p:ext uri="{BB962C8B-B14F-4D97-AF65-F5344CB8AC3E}">
        <p14:creationId xmlns:p14="http://schemas.microsoft.com/office/powerpoint/2010/main" val="39335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8647613" y="1188084"/>
            <a:ext cx="3058356" cy="3212931"/>
          </a:xfrm>
          <a:prstGeom prst="rect">
            <a:avLst/>
          </a:prstGeom>
        </p:spPr>
      </p:pic>
      <p:sp>
        <p:nvSpPr>
          <p:cNvPr id="4" name="Rechteck 3"/>
          <p:cNvSpPr/>
          <p:nvPr/>
        </p:nvSpPr>
        <p:spPr>
          <a:xfrm>
            <a:off x="1813560" y="1788977"/>
            <a:ext cx="6834052" cy="1938992"/>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rPr>
              <a:t>Mike hat 125 kleine, gleich große Würfel. Er klebt einige davon so zusammen, dass ein großer Würfel mit genau neun Tunneln entsteht (siehe Abbildung). Die Tunnel gehen gerade durch den ganzen Würfel. Wie viele der 125 Würfel verwendet er nicht?</a:t>
            </a:r>
            <a:endParaRPr lang="de-AT" sz="2400" dirty="0"/>
          </a:p>
        </p:txBody>
      </p:sp>
      <p:sp>
        <p:nvSpPr>
          <p:cNvPr id="5" name="Rechteck 4"/>
          <p:cNvSpPr/>
          <p:nvPr/>
        </p:nvSpPr>
        <p:spPr>
          <a:xfrm>
            <a:off x="1447976" y="4520168"/>
            <a:ext cx="6264857" cy="388696"/>
          </a:xfrm>
          <a:prstGeom prst="rect">
            <a:avLst/>
          </a:prstGeom>
        </p:spPr>
        <p:txBody>
          <a:bodyPr wrap="none">
            <a:spAutoFit/>
          </a:bodyPr>
          <a:lstStyle/>
          <a:p>
            <a:pPr>
              <a:lnSpc>
                <a:spcPct val="107000"/>
              </a:lnSpc>
              <a:spcAft>
                <a:spcPts val="800"/>
              </a:spcAft>
              <a:tabLst>
                <a:tab pos="900430" algn="l"/>
                <a:tab pos="2700655" algn="l"/>
              </a:tabLst>
            </a:pPr>
            <a:r>
              <a:rPr lang="de-AT" dirty="0">
                <a:latin typeface="Calibri" panose="020F0502020204030204" pitchFamily="34" charset="0"/>
                <a:ea typeface="Calibri" panose="020F0502020204030204" pitchFamily="34" charset="0"/>
                <a:cs typeface="Calibri" panose="020F0502020204030204" pitchFamily="34" charset="0"/>
              </a:rPr>
              <a:t>(A) 52	</a:t>
            </a:r>
            <a:r>
              <a:rPr lang="de-AT" dirty="0" smtClean="0">
                <a:latin typeface="Calibri" panose="020F0502020204030204" pitchFamily="34" charset="0"/>
                <a:ea typeface="Calibri" panose="020F0502020204030204" pitchFamily="34" charset="0"/>
                <a:cs typeface="Calibri" panose="020F0502020204030204" pitchFamily="34" charset="0"/>
              </a:rPr>
              <a:t>         (</a:t>
            </a:r>
            <a:r>
              <a:rPr lang="de-AT" dirty="0">
                <a:latin typeface="Calibri" panose="020F0502020204030204" pitchFamily="34" charset="0"/>
                <a:ea typeface="Calibri" panose="020F0502020204030204" pitchFamily="34" charset="0"/>
                <a:cs typeface="Calibri" panose="020F0502020204030204" pitchFamily="34" charset="0"/>
              </a:rPr>
              <a:t>B) 45	</a:t>
            </a:r>
            <a:r>
              <a:rPr lang="de-AT" dirty="0" smtClean="0">
                <a:latin typeface="Calibri" panose="020F0502020204030204" pitchFamily="34" charset="0"/>
                <a:ea typeface="Calibri" panose="020F0502020204030204" pitchFamily="34" charset="0"/>
                <a:cs typeface="Calibri" panose="020F0502020204030204" pitchFamily="34" charset="0"/>
              </a:rPr>
              <a:t>(</a:t>
            </a:r>
            <a:r>
              <a:rPr lang="de-AT" dirty="0">
                <a:latin typeface="Calibri" panose="020F0502020204030204" pitchFamily="34" charset="0"/>
                <a:ea typeface="Calibri" panose="020F0502020204030204" pitchFamily="34" charset="0"/>
                <a:cs typeface="Calibri" panose="020F0502020204030204" pitchFamily="34" charset="0"/>
              </a:rPr>
              <a:t>C) 42	</a:t>
            </a:r>
            <a:r>
              <a:rPr lang="de-AT" dirty="0" smtClean="0">
                <a:latin typeface="Calibri" panose="020F0502020204030204" pitchFamily="34" charset="0"/>
                <a:ea typeface="Calibri" panose="020F0502020204030204" pitchFamily="34" charset="0"/>
                <a:cs typeface="Calibri" panose="020F0502020204030204" pitchFamily="34" charset="0"/>
              </a:rPr>
              <a:t>        (</a:t>
            </a:r>
            <a:r>
              <a:rPr lang="de-AT" dirty="0">
                <a:latin typeface="Calibri" panose="020F0502020204030204" pitchFamily="34" charset="0"/>
                <a:ea typeface="Calibri" panose="020F0502020204030204" pitchFamily="34" charset="0"/>
                <a:cs typeface="Calibri" panose="020F0502020204030204" pitchFamily="34" charset="0"/>
              </a:rPr>
              <a:t>D) </a:t>
            </a:r>
            <a:r>
              <a:rPr lang="de-AT" dirty="0" smtClean="0">
                <a:latin typeface="Calibri" panose="020F0502020204030204" pitchFamily="34" charset="0"/>
                <a:ea typeface="Calibri" panose="020F0502020204030204" pitchFamily="34" charset="0"/>
                <a:cs typeface="Calibri" panose="020F0502020204030204" pitchFamily="34" charset="0"/>
              </a:rPr>
              <a:t>39	(E</a:t>
            </a:r>
            <a:r>
              <a:rPr lang="de-AT" dirty="0">
                <a:latin typeface="Calibri" panose="020F0502020204030204" pitchFamily="34" charset="0"/>
                <a:ea typeface="Calibri" panose="020F0502020204030204" pitchFamily="34" charset="0"/>
                <a:cs typeface="Calibri" panose="020F0502020204030204" pitchFamily="34" charset="0"/>
              </a:rPr>
              <a:t>) 36</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447460" y="5825838"/>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Calibri" panose="020F0502020204030204" pitchFamily="34" charset="0"/>
              </a:rPr>
              <a:t>KAD17_27</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5625790" y="5172124"/>
            <a:ext cx="652329" cy="652329"/>
          </a:xfrm>
          <a:prstGeom prst="rect">
            <a:avLst/>
          </a:prstGeom>
        </p:spPr>
      </p:pic>
    </p:spTree>
    <p:extLst>
      <p:ext uri="{BB962C8B-B14F-4D97-AF65-F5344CB8AC3E}">
        <p14:creationId xmlns:p14="http://schemas.microsoft.com/office/powerpoint/2010/main" val="15269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9069182" y="1186406"/>
            <a:ext cx="2298045" cy="2467787"/>
          </a:xfrm>
          <a:prstGeom prst="rect">
            <a:avLst/>
          </a:prstGeom>
        </p:spPr>
      </p:pic>
      <p:sp>
        <p:nvSpPr>
          <p:cNvPr id="4" name="Rechteck 3"/>
          <p:cNvSpPr/>
          <p:nvPr/>
        </p:nvSpPr>
        <p:spPr>
          <a:xfrm>
            <a:off x="2042319" y="1580320"/>
            <a:ext cx="6788090" cy="2308324"/>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Aus einem 3 x 3 x 3 Würfel sind sieben kleine Würfel entfernt worden, wie im Bild zu sehen ist. Diese verbleibende (rundum symmetrische)</a:t>
            </a:r>
            <a:r>
              <a:rPr lang="de-AT" sz="2400" b="1" dirty="0">
                <a:latin typeface="Calibri" panose="020F0502020204030204" pitchFamily="34" charset="0"/>
                <a:ea typeface="Calibri" panose="020F0502020204030204" pitchFamily="34" charset="0"/>
                <a:cs typeface="Times New Roman" panose="02020603050405020304" pitchFamily="18" charset="0"/>
              </a:rPr>
              <a:t> </a:t>
            </a:r>
            <a:r>
              <a:rPr lang="de-AT" sz="2400" dirty="0">
                <a:latin typeface="Calibri" panose="020F0502020204030204" pitchFamily="34" charset="0"/>
                <a:ea typeface="Calibri" panose="020F0502020204030204" pitchFamily="34" charset="0"/>
                <a:cs typeface="Times New Roman" panose="02020603050405020304" pitchFamily="18" charset="0"/>
              </a:rPr>
              <a:t>Figur wird mit einer Ebene durch den Mittelpunkt und normal zu einer der vier Raumdiagonalen geschnitten. Wie sieht der Querschnitt aus?</a:t>
            </a:r>
            <a:endParaRPr lang="de-AT" sz="2400" dirty="0"/>
          </a:p>
        </p:txBody>
      </p:sp>
      <p:pic>
        <p:nvPicPr>
          <p:cNvPr id="13" name="Grafik 12"/>
          <p:cNvPicPr>
            <a:picLocks noChangeAspect="1"/>
          </p:cNvPicPr>
          <p:nvPr/>
        </p:nvPicPr>
        <p:blipFill>
          <a:blip r:embed="rId4"/>
          <a:stretch>
            <a:fillRect/>
          </a:stretch>
        </p:blipFill>
        <p:spPr>
          <a:xfrm>
            <a:off x="629109" y="4726258"/>
            <a:ext cx="1404788" cy="1210509"/>
          </a:xfrm>
          <a:prstGeom prst="rect">
            <a:avLst/>
          </a:prstGeom>
        </p:spPr>
      </p:pic>
      <p:pic>
        <p:nvPicPr>
          <p:cNvPr id="14" name="Grafik 13"/>
          <p:cNvPicPr>
            <a:picLocks noChangeAspect="1"/>
          </p:cNvPicPr>
          <p:nvPr/>
        </p:nvPicPr>
        <p:blipFill>
          <a:blip r:embed="rId5"/>
          <a:stretch>
            <a:fillRect/>
          </a:stretch>
        </p:blipFill>
        <p:spPr>
          <a:xfrm>
            <a:off x="2447201" y="4726258"/>
            <a:ext cx="1404787" cy="1210508"/>
          </a:xfrm>
          <a:prstGeom prst="rect">
            <a:avLst/>
          </a:prstGeom>
        </p:spPr>
      </p:pic>
      <p:pic>
        <p:nvPicPr>
          <p:cNvPr id="15" name="Grafik 14"/>
          <p:cNvPicPr>
            <a:picLocks noChangeAspect="1"/>
          </p:cNvPicPr>
          <p:nvPr/>
        </p:nvPicPr>
        <p:blipFill>
          <a:blip r:embed="rId6"/>
          <a:stretch>
            <a:fillRect/>
          </a:stretch>
        </p:blipFill>
        <p:spPr>
          <a:xfrm>
            <a:off x="4270790" y="4712320"/>
            <a:ext cx="1420962" cy="1224446"/>
          </a:xfrm>
          <a:prstGeom prst="rect">
            <a:avLst/>
          </a:prstGeom>
        </p:spPr>
      </p:pic>
      <p:pic>
        <p:nvPicPr>
          <p:cNvPr id="16" name="Grafik 15"/>
          <p:cNvPicPr>
            <a:picLocks noChangeAspect="1"/>
          </p:cNvPicPr>
          <p:nvPr/>
        </p:nvPicPr>
        <p:blipFill>
          <a:blip r:embed="rId7"/>
          <a:stretch>
            <a:fillRect/>
          </a:stretch>
        </p:blipFill>
        <p:spPr>
          <a:xfrm>
            <a:off x="6110554" y="4719289"/>
            <a:ext cx="1404787" cy="1210508"/>
          </a:xfrm>
          <a:prstGeom prst="rect">
            <a:avLst/>
          </a:prstGeom>
        </p:spPr>
      </p:pic>
      <p:pic>
        <p:nvPicPr>
          <p:cNvPr id="17" name="Grafik 16"/>
          <p:cNvPicPr>
            <a:picLocks noChangeAspect="1"/>
          </p:cNvPicPr>
          <p:nvPr/>
        </p:nvPicPr>
        <p:blipFill>
          <a:blip r:embed="rId8"/>
          <a:stretch>
            <a:fillRect/>
          </a:stretch>
        </p:blipFill>
        <p:spPr>
          <a:xfrm>
            <a:off x="7928645" y="4712320"/>
            <a:ext cx="1420055" cy="1223664"/>
          </a:xfrm>
          <a:prstGeom prst="rect">
            <a:avLst/>
          </a:prstGeom>
        </p:spPr>
      </p:pic>
      <p:sp>
        <p:nvSpPr>
          <p:cNvPr id="18" name="Rechteck 17"/>
          <p:cNvSpPr/>
          <p:nvPr/>
        </p:nvSpPr>
        <p:spPr>
          <a:xfrm>
            <a:off x="10557897" y="6093646"/>
            <a:ext cx="1148071"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JUN18_27</a:t>
            </a:r>
            <a:endParaRPr lang="de-AT" dirty="0"/>
          </a:p>
        </p:txBody>
      </p:sp>
      <p:sp>
        <p:nvSpPr>
          <p:cNvPr id="24" name="Textfeld 23"/>
          <p:cNvSpPr txBox="1"/>
          <p:nvPr/>
        </p:nvSpPr>
        <p:spPr>
          <a:xfrm>
            <a:off x="534273" y="4123095"/>
            <a:ext cx="9683932" cy="369332"/>
          </a:xfrm>
          <a:prstGeom prst="rect">
            <a:avLst/>
          </a:prstGeom>
          <a:noFill/>
        </p:spPr>
        <p:txBody>
          <a:bodyPr wrap="square" rtlCol="0">
            <a:spAutoFit/>
          </a:bodyPr>
          <a:lstStyle/>
          <a:p>
            <a:r>
              <a:rPr lang="de-AT" dirty="0" smtClean="0"/>
              <a:t> (A)                             (B)                              (C)                              (D)                             (E) </a:t>
            </a:r>
            <a:endParaRPr lang="de-AT" dirty="0"/>
          </a:p>
        </p:txBody>
      </p:sp>
      <p:pic>
        <p:nvPicPr>
          <p:cNvPr id="19" name="Grafik 18"/>
          <p:cNvPicPr>
            <a:picLocks noChangeAspect="1"/>
          </p:cNvPicPr>
          <p:nvPr/>
        </p:nvPicPr>
        <p:blipFill>
          <a:blip r:embed="rId9"/>
          <a:stretch>
            <a:fillRect/>
          </a:stretch>
        </p:blipFill>
        <p:spPr>
          <a:xfrm>
            <a:off x="1005338" y="5952148"/>
            <a:ext cx="652329" cy="652329"/>
          </a:xfrm>
          <a:prstGeom prst="rect">
            <a:avLst/>
          </a:prstGeom>
        </p:spPr>
      </p:pic>
      <p:pic>
        <p:nvPicPr>
          <p:cNvPr id="20" name="Grafik 19"/>
          <p:cNvPicPr>
            <a:picLocks noChangeAspect="1"/>
          </p:cNvPicPr>
          <p:nvPr/>
        </p:nvPicPr>
        <p:blipFill>
          <a:blip r:embed="rId10"/>
          <a:stretch>
            <a:fillRect/>
          </a:stretch>
        </p:blipFill>
        <p:spPr>
          <a:xfrm>
            <a:off x="9826246" y="3843822"/>
            <a:ext cx="2143125" cy="2085975"/>
          </a:xfrm>
          <a:prstGeom prst="rect">
            <a:avLst/>
          </a:prstGeom>
        </p:spPr>
      </p:pic>
    </p:spTree>
    <p:extLst>
      <p:ext uri="{BB962C8B-B14F-4D97-AF65-F5344CB8AC3E}">
        <p14:creationId xmlns:p14="http://schemas.microsoft.com/office/powerpoint/2010/main" val="128660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9544076" y="1291901"/>
            <a:ext cx="2270873" cy="2270873"/>
          </a:xfrm>
          <a:prstGeom prst="rect">
            <a:avLst/>
          </a:prstGeom>
        </p:spPr>
      </p:pic>
      <p:sp>
        <p:nvSpPr>
          <p:cNvPr id="4" name="Rechteck 3"/>
          <p:cNvSpPr/>
          <p:nvPr/>
        </p:nvSpPr>
        <p:spPr>
          <a:xfrm>
            <a:off x="489857" y="1941806"/>
            <a:ext cx="8976359" cy="3046988"/>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In der Abbildung sehen wir einen 2 × 2 × 2 Würfel, der aus vier durchsichtigen 1 × 1 × 1 Würfeln und vier nicht durchsichtigen schwarzen 1 × 1 × 1 Würfeln zusammengesetzt ist. Diese sind so gelegt, dass der gesamte große Würfel nicht durchsichtig ist; man kann weder von vorne nach hinten, noch von rechts nach links, noch von oben nach unten an irgendeiner Stelle durch den großen Würfel hindurch sehen. Wie viele schwarze Würfel benötigt man mindestens in einem 3 × 3 × 3 Würfel, um ihn auf diese Art undurchsichtig zu machen?</a:t>
            </a:r>
            <a:endParaRPr lang="de-AT" sz="2400" dirty="0"/>
          </a:p>
        </p:txBody>
      </p:sp>
      <p:sp>
        <p:nvSpPr>
          <p:cNvPr id="5" name="Rechteck 4"/>
          <p:cNvSpPr/>
          <p:nvPr/>
        </p:nvSpPr>
        <p:spPr>
          <a:xfrm>
            <a:off x="489857" y="5151875"/>
            <a:ext cx="8384178" cy="369332"/>
          </a:xfrm>
          <a:prstGeom prst="rect">
            <a:avLst/>
          </a:prstGeom>
        </p:spPr>
        <p:txBody>
          <a:bodyPr wrap="square">
            <a:spAutoFit/>
          </a:bodyPr>
          <a:lstStyle/>
          <a:p>
            <a:r>
              <a:rPr lang="de-AT" dirty="0">
                <a:latin typeface="Calibri" panose="020F0502020204030204" pitchFamily="34" charset="0"/>
                <a:ea typeface="Calibri" panose="020F0502020204030204" pitchFamily="34" charset="0"/>
                <a:cs typeface="Times New Roman" panose="02020603050405020304" pitchFamily="18" charset="0"/>
              </a:rPr>
              <a:t>(A) 6		(B) 9		(C) 10		(D) 12		(E) 18</a:t>
            </a:r>
            <a:endParaRPr lang="de-AT" dirty="0"/>
          </a:p>
        </p:txBody>
      </p:sp>
      <p:pic>
        <p:nvPicPr>
          <p:cNvPr id="6" name="Grafik 5"/>
          <p:cNvPicPr>
            <a:picLocks noChangeAspect="1"/>
          </p:cNvPicPr>
          <p:nvPr/>
        </p:nvPicPr>
        <p:blipFill>
          <a:blip r:embed="rId4"/>
          <a:stretch>
            <a:fillRect/>
          </a:stretch>
        </p:blipFill>
        <p:spPr>
          <a:xfrm>
            <a:off x="2301965" y="5684288"/>
            <a:ext cx="652329" cy="652329"/>
          </a:xfrm>
          <a:prstGeom prst="rect">
            <a:avLst/>
          </a:prstGeom>
        </p:spPr>
      </p:pic>
      <p:sp>
        <p:nvSpPr>
          <p:cNvPr id="7" name="Rechteck 6"/>
          <p:cNvSpPr/>
          <p:nvPr/>
        </p:nvSpPr>
        <p:spPr>
          <a:xfrm>
            <a:off x="10566554" y="5894823"/>
            <a:ext cx="1139414" cy="369332"/>
          </a:xfrm>
          <a:prstGeom prst="rect">
            <a:avLst/>
          </a:prstGeom>
        </p:spPr>
        <p:txBody>
          <a:bodyPr wrap="none">
            <a:spAutoFit/>
          </a:bodyPr>
          <a:lstStyle/>
          <a:p>
            <a:pPr>
              <a:spcAft>
                <a:spcPts val="0"/>
              </a:spcAft>
            </a:pPr>
            <a:r>
              <a:rPr lang="de-AT" b="1" dirty="0">
                <a:solidFill>
                  <a:srgbClr val="000000"/>
                </a:solidFill>
                <a:latin typeface="Calibri" panose="020F0502020204030204" pitchFamily="34" charset="0"/>
                <a:ea typeface="Calibri" panose="020F0502020204030204" pitchFamily="34" charset="0"/>
              </a:rPr>
              <a:t>STU09_13</a:t>
            </a:r>
            <a:endParaRPr lang="de-AT" sz="1600" dirty="0">
              <a:solidFill>
                <a:srgbClr val="000000"/>
              </a:solidFill>
              <a:effectLst/>
              <a:latin typeface="Calibri" panose="020F0502020204030204" pitchFamily="34" charset="0"/>
              <a:ea typeface="Calibri" panose="020F0502020204030204" pitchFamily="34" charset="0"/>
            </a:endParaRPr>
          </a:p>
        </p:txBody>
      </p:sp>
      <p:pic>
        <p:nvPicPr>
          <p:cNvPr id="8" name="Grafik 7"/>
          <p:cNvPicPr>
            <a:picLocks noChangeAspect="1"/>
          </p:cNvPicPr>
          <p:nvPr/>
        </p:nvPicPr>
        <p:blipFill>
          <a:blip r:embed="rId5"/>
          <a:stretch>
            <a:fillRect/>
          </a:stretch>
        </p:blipFill>
        <p:spPr>
          <a:xfrm>
            <a:off x="9711928" y="3857897"/>
            <a:ext cx="2103021" cy="2036926"/>
          </a:xfrm>
          <a:prstGeom prst="rect">
            <a:avLst/>
          </a:prstGeom>
        </p:spPr>
      </p:pic>
    </p:spTree>
    <p:extLst>
      <p:ext uri="{BB962C8B-B14F-4D97-AF65-F5344CB8AC3E}">
        <p14:creationId xmlns:p14="http://schemas.microsoft.com/office/powerpoint/2010/main" val="4053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135777" y="1148324"/>
            <a:ext cx="7138676" cy="2677656"/>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Cleo baut eine Pyramide aus gleich großen kleinen Metallkugeln. Die Basis besteht, so wie im Bild zu sehen ist, aus 4 </a:t>
            </a:r>
            <a:r>
              <a:rPr lang="de-AT" sz="2400" dirty="0">
                <a:latin typeface="Calibri" panose="020F0502020204030204" pitchFamily="34" charset="0"/>
                <a:ea typeface="Calibri" panose="020F0502020204030204" pitchFamily="34" charset="0"/>
              </a:rPr>
              <a:t>×</a:t>
            </a:r>
            <a:r>
              <a:rPr lang="de-AT" sz="2400" dirty="0">
                <a:latin typeface="Calibri" panose="020F0502020204030204" pitchFamily="34" charset="0"/>
                <a:ea typeface="Calibri" panose="020F0502020204030204" pitchFamily="34" charset="0"/>
                <a:cs typeface="Times New Roman" panose="02020603050405020304" pitchFamily="18" charset="0"/>
              </a:rPr>
              <a:t> 4 Kugeln. Die mittleren Schichten bestehen aus 3 </a:t>
            </a:r>
            <a:r>
              <a:rPr lang="de-AT" sz="2400" dirty="0">
                <a:latin typeface="Calibri" panose="020F0502020204030204" pitchFamily="34" charset="0"/>
                <a:ea typeface="Calibri" panose="020F0502020204030204" pitchFamily="34" charset="0"/>
              </a:rPr>
              <a:t>×</a:t>
            </a:r>
            <a:r>
              <a:rPr lang="de-AT" sz="2400" dirty="0">
                <a:latin typeface="Calibri" panose="020F0502020204030204" pitchFamily="34" charset="0"/>
                <a:ea typeface="Calibri" panose="020F0502020204030204" pitchFamily="34" charset="0"/>
                <a:cs typeface="Times New Roman" panose="02020603050405020304" pitchFamily="18" charset="0"/>
              </a:rPr>
              <a:t> 3 und 2 </a:t>
            </a:r>
            <a:r>
              <a:rPr lang="de-AT" sz="2400" dirty="0">
                <a:latin typeface="Calibri" panose="020F0502020204030204" pitchFamily="34" charset="0"/>
                <a:ea typeface="Calibri" panose="020F0502020204030204" pitchFamily="34" charset="0"/>
              </a:rPr>
              <a:t>×</a:t>
            </a:r>
            <a:r>
              <a:rPr lang="de-AT" sz="2400" dirty="0">
                <a:latin typeface="Calibri" panose="020F0502020204030204" pitchFamily="34" charset="0"/>
                <a:ea typeface="Calibri" panose="020F0502020204030204" pitchFamily="34" charset="0"/>
                <a:cs typeface="Times New Roman" panose="02020603050405020304" pitchFamily="18" charset="0"/>
              </a:rPr>
              <a:t> 2 Kugeln, und an der Spitze befindet sich eine Kugel. An den Stellen, wo sich zwei Kugeln berühren, verwendet Cleo einen Tropfen Klebstoff. Wie viele Tropfen Klebstoff benötigt Cleo?</a:t>
            </a:r>
            <a:endParaRPr lang="de-AT" sz="2400" dirty="0"/>
          </a:p>
        </p:txBody>
      </p:sp>
      <p:pic>
        <p:nvPicPr>
          <p:cNvPr id="4" name="Grafik 3"/>
          <p:cNvPicPr>
            <a:picLocks noChangeAspect="1"/>
          </p:cNvPicPr>
          <p:nvPr/>
        </p:nvPicPr>
        <p:blipFill>
          <a:blip r:embed="rId4"/>
          <a:stretch>
            <a:fillRect/>
          </a:stretch>
        </p:blipFill>
        <p:spPr>
          <a:xfrm>
            <a:off x="9562012" y="1442967"/>
            <a:ext cx="2039454" cy="2039454"/>
          </a:xfrm>
          <a:prstGeom prst="rect">
            <a:avLst/>
          </a:prstGeom>
        </p:spPr>
      </p:pic>
      <p:sp>
        <p:nvSpPr>
          <p:cNvPr id="5" name="Rechteck 4"/>
          <p:cNvSpPr/>
          <p:nvPr/>
        </p:nvSpPr>
        <p:spPr>
          <a:xfrm>
            <a:off x="2135777" y="3977527"/>
            <a:ext cx="4476030" cy="369332"/>
          </a:xfrm>
          <a:prstGeom prst="rect">
            <a:avLst/>
          </a:prstGeom>
        </p:spPr>
        <p:txBody>
          <a:bodyPr wrap="square">
            <a:spAutoFit/>
          </a:bodyPr>
          <a:lstStyle/>
          <a:p>
            <a:r>
              <a:rPr lang="de-AT" dirty="0">
                <a:latin typeface="Calibri" panose="020F0502020204030204" pitchFamily="34" charset="0"/>
                <a:ea typeface="Calibri" panose="020F0502020204030204" pitchFamily="34" charset="0"/>
                <a:cs typeface="Times New Roman" panose="02020603050405020304" pitchFamily="18" charset="0"/>
              </a:rPr>
              <a:t>(A) 72	(B) 85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C) 88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D) 92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E)</a:t>
            </a:r>
            <a:r>
              <a:rPr lang="de-A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96</a:t>
            </a:r>
            <a:endParaRPr lang="de-AT" dirty="0"/>
          </a:p>
        </p:txBody>
      </p:sp>
      <p:sp>
        <p:nvSpPr>
          <p:cNvPr id="6" name="Rechteck 5"/>
          <p:cNvSpPr/>
          <p:nvPr/>
        </p:nvSpPr>
        <p:spPr>
          <a:xfrm>
            <a:off x="10487959" y="5910119"/>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KAD20_27</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5"/>
          <a:stretch>
            <a:fillRect/>
          </a:stretch>
        </p:blipFill>
        <p:spPr>
          <a:xfrm>
            <a:off x="5813169" y="4482117"/>
            <a:ext cx="658425" cy="652329"/>
          </a:xfrm>
          <a:prstGeom prst="rect">
            <a:avLst/>
          </a:prstGeom>
        </p:spPr>
      </p:pic>
      <p:sp>
        <p:nvSpPr>
          <p:cNvPr id="8" name="Rectangle 2"/>
          <p:cNvSpPr>
            <a:spLocks noChangeArrowheads="1"/>
          </p:cNvSpPr>
          <p:nvPr/>
        </p:nvSpPr>
        <p:spPr bwMode="auto">
          <a:xfrm flipV="1">
            <a:off x="757645" y="5819630"/>
            <a:ext cx="204361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AT"/>
          </a:p>
        </p:txBody>
      </p:sp>
      <p:graphicFrame>
        <p:nvGraphicFramePr>
          <p:cNvPr id="10" name="Objekt 9"/>
          <p:cNvGraphicFramePr>
            <a:graphicFrameLocks noChangeAspect="1"/>
          </p:cNvGraphicFramePr>
          <p:nvPr>
            <p:extLst>
              <p:ext uri="{D42A27DB-BD31-4B8C-83A1-F6EECF244321}">
                <p14:modId xmlns:p14="http://schemas.microsoft.com/office/powerpoint/2010/main" val="1901701296"/>
              </p:ext>
            </p:extLst>
          </p:nvPr>
        </p:nvGraphicFramePr>
        <p:xfrm>
          <a:off x="757645" y="5399315"/>
          <a:ext cx="6835741" cy="601292"/>
        </p:xfrm>
        <a:graphic>
          <a:graphicData uri="http://schemas.openxmlformats.org/presentationml/2006/ole">
            <mc:AlternateContent xmlns:mc="http://schemas.openxmlformats.org/markup-compatibility/2006">
              <mc:Choice xmlns:v="urn:schemas-microsoft-com:vml" Requires="v">
                <p:oleObj spid="_x0000_s2068" name="Equation" r:id="rId6" imgW="2057400" imgH="177800" progId="Equation.DSMT4">
                  <p:embed/>
                </p:oleObj>
              </mc:Choice>
              <mc:Fallback>
                <p:oleObj name="Equation" r:id="rId6" imgW="2057400" imgH="1778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645" y="5399315"/>
                        <a:ext cx="6835741" cy="601292"/>
                      </a:xfrm>
                      <a:prstGeom prst="rect">
                        <a:avLst/>
                      </a:prstGeom>
                      <a:noFill/>
                    </p:spPr>
                  </p:pic>
                </p:oleObj>
              </mc:Fallback>
            </mc:AlternateContent>
          </a:graphicData>
        </a:graphic>
      </p:graphicFrame>
    </p:spTree>
    <p:extLst>
      <p:ext uri="{BB962C8B-B14F-4D97-AF65-F5344CB8AC3E}">
        <p14:creationId xmlns:p14="http://schemas.microsoft.com/office/powerpoint/2010/main" val="40514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362327" y="336782"/>
            <a:ext cx="6860903" cy="3046988"/>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rPr>
              <a:t>Mit 20 gleich großen Kugeln wird eine dreiseitige Pyramide gebaut. (siehe Abbildung). Auf jede der kleinen Kugeln wird genau einer der Buchstaben A, B, C, D oder E geschrieben. Jeder Buchstabe wird genau viermal verwendet. Drei der vier Flächen der Pyramide sind abgebildet. Welcher Buchstabe steht auf der Kugel in der Mitte der nicht abgebildeten Fläche?</a:t>
            </a:r>
            <a:endParaRPr lang="de-AT" sz="2400" dirty="0"/>
          </a:p>
        </p:txBody>
      </p:sp>
      <p:pic>
        <p:nvPicPr>
          <p:cNvPr id="4" name="Grafik 3"/>
          <p:cNvPicPr>
            <a:picLocks noChangeAspect="1"/>
          </p:cNvPicPr>
          <p:nvPr/>
        </p:nvPicPr>
        <p:blipFill>
          <a:blip r:embed="rId4"/>
          <a:stretch>
            <a:fillRect/>
          </a:stretch>
        </p:blipFill>
        <p:spPr>
          <a:xfrm>
            <a:off x="9449780" y="1246467"/>
            <a:ext cx="2141329" cy="2028630"/>
          </a:xfrm>
          <a:prstGeom prst="rect">
            <a:avLst/>
          </a:prstGeom>
        </p:spPr>
      </p:pic>
      <p:pic>
        <p:nvPicPr>
          <p:cNvPr id="5" name="Grafik 4"/>
          <p:cNvPicPr>
            <a:picLocks noChangeAspect="1"/>
          </p:cNvPicPr>
          <p:nvPr/>
        </p:nvPicPr>
        <p:blipFill>
          <a:blip r:embed="rId5"/>
          <a:stretch>
            <a:fillRect/>
          </a:stretch>
        </p:blipFill>
        <p:spPr>
          <a:xfrm>
            <a:off x="714104" y="3464532"/>
            <a:ext cx="1421674" cy="1298049"/>
          </a:xfrm>
          <a:prstGeom prst="rect">
            <a:avLst/>
          </a:prstGeom>
        </p:spPr>
      </p:pic>
      <p:pic>
        <p:nvPicPr>
          <p:cNvPr id="6" name="Grafik 5"/>
          <p:cNvPicPr>
            <a:picLocks noChangeAspect="1"/>
          </p:cNvPicPr>
          <p:nvPr/>
        </p:nvPicPr>
        <p:blipFill>
          <a:blip r:embed="rId6"/>
          <a:stretch>
            <a:fillRect/>
          </a:stretch>
        </p:blipFill>
        <p:spPr>
          <a:xfrm>
            <a:off x="2362327" y="3465196"/>
            <a:ext cx="1434610" cy="1297386"/>
          </a:xfrm>
          <a:prstGeom prst="rect">
            <a:avLst/>
          </a:prstGeom>
        </p:spPr>
      </p:pic>
      <p:pic>
        <p:nvPicPr>
          <p:cNvPr id="7" name="Grafik 6"/>
          <p:cNvPicPr>
            <a:picLocks noChangeAspect="1"/>
          </p:cNvPicPr>
          <p:nvPr/>
        </p:nvPicPr>
        <p:blipFill>
          <a:blip r:embed="rId7"/>
          <a:stretch>
            <a:fillRect/>
          </a:stretch>
        </p:blipFill>
        <p:spPr>
          <a:xfrm>
            <a:off x="4023486" y="3471100"/>
            <a:ext cx="1428080" cy="1291481"/>
          </a:xfrm>
          <a:prstGeom prst="rect">
            <a:avLst/>
          </a:prstGeom>
        </p:spPr>
      </p:pic>
      <p:sp>
        <p:nvSpPr>
          <p:cNvPr id="8" name="Rechteck 7"/>
          <p:cNvSpPr/>
          <p:nvPr/>
        </p:nvSpPr>
        <p:spPr>
          <a:xfrm>
            <a:off x="873210" y="5173867"/>
            <a:ext cx="4338367" cy="388696"/>
          </a:xfrm>
          <a:prstGeom prst="rect">
            <a:avLst/>
          </a:prstGeom>
        </p:spPr>
        <p:txBody>
          <a:bodyPr wrap="none">
            <a:spAutoFit/>
          </a:bodyPr>
          <a:lstStyle/>
          <a:p>
            <a:pPr>
              <a:lnSpc>
                <a:spcPct val="107000"/>
              </a:lnSpc>
              <a:spcBef>
                <a:spcPts val="200"/>
              </a:spcBef>
              <a:spcAft>
                <a:spcPts val="200"/>
              </a:spcAft>
              <a:tabLst>
                <a:tab pos="900430" algn="l"/>
                <a:tab pos="2700655" algn="l"/>
              </a:tabLst>
            </a:pPr>
            <a:r>
              <a:rPr lang="de-AT" dirty="0">
                <a:latin typeface="Calibri" panose="020F0502020204030204" pitchFamily="34" charset="0"/>
                <a:ea typeface="Calibri" panose="020F0502020204030204" pitchFamily="34" charset="0"/>
                <a:cs typeface="Calibri" panose="020F0502020204030204" pitchFamily="34" charset="0"/>
              </a:rPr>
              <a:t>(A) A	</a:t>
            </a:r>
            <a:r>
              <a:rPr lang="de-AT" dirty="0" smtClean="0">
                <a:latin typeface="Calibri" panose="020F0502020204030204" pitchFamily="34" charset="0"/>
                <a:ea typeface="Calibri" panose="020F0502020204030204" pitchFamily="34" charset="0"/>
                <a:cs typeface="Calibri" panose="020F0502020204030204" pitchFamily="34" charset="0"/>
              </a:rPr>
              <a:t> (</a:t>
            </a:r>
            <a:r>
              <a:rPr lang="de-AT" dirty="0">
                <a:latin typeface="Calibri" panose="020F0502020204030204" pitchFamily="34" charset="0"/>
                <a:ea typeface="Calibri" panose="020F0502020204030204" pitchFamily="34" charset="0"/>
                <a:cs typeface="Calibri" panose="020F0502020204030204" pitchFamily="34" charset="0"/>
              </a:rPr>
              <a:t>B) </a:t>
            </a:r>
            <a:r>
              <a:rPr lang="de-AT" dirty="0" smtClean="0">
                <a:latin typeface="Calibri" panose="020F0502020204030204" pitchFamily="34" charset="0"/>
                <a:ea typeface="Calibri" panose="020F0502020204030204" pitchFamily="34" charset="0"/>
                <a:cs typeface="Calibri" panose="020F0502020204030204" pitchFamily="34" charset="0"/>
              </a:rPr>
              <a:t>B         (C</a:t>
            </a:r>
            <a:r>
              <a:rPr lang="de-AT" dirty="0">
                <a:latin typeface="Calibri" panose="020F0502020204030204" pitchFamily="34" charset="0"/>
                <a:ea typeface="Calibri" panose="020F0502020204030204" pitchFamily="34" charset="0"/>
                <a:cs typeface="Calibri" panose="020F0502020204030204" pitchFamily="34" charset="0"/>
              </a:rPr>
              <a:t>) C	</a:t>
            </a:r>
            <a:r>
              <a:rPr lang="de-AT" dirty="0" smtClean="0">
                <a:latin typeface="Calibri" panose="020F0502020204030204" pitchFamily="34" charset="0"/>
                <a:ea typeface="Calibri" panose="020F0502020204030204" pitchFamily="34" charset="0"/>
                <a:cs typeface="Calibri" panose="020F0502020204030204" pitchFamily="34" charset="0"/>
              </a:rPr>
              <a:t> (</a:t>
            </a:r>
            <a:r>
              <a:rPr lang="de-AT" dirty="0">
                <a:latin typeface="Calibri" panose="020F0502020204030204" pitchFamily="34" charset="0"/>
                <a:ea typeface="Calibri" panose="020F0502020204030204" pitchFamily="34" charset="0"/>
                <a:cs typeface="Calibri" panose="020F0502020204030204" pitchFamily="34" charset="0"/>
              </a:rPr>
              <a:t>D) </a:t>
            </a:r>
            <a:r>
              <a:rPr lang="de-AT" dirty="0" smtClean="0">
                <a:latin typeface="Calibri" panose="020F0502020204030204" pitchFamily="34" charset="0"/>
                <a:ea typeface="Calibri" panose="020F0502020204030204" pitchFamily="34" charset="0"/>
                <a:cs typeface="Calibri" panose="020F0502020204030204" pitchFamily="34" charset="0"/>
              </a:rPr>
              <a:t>D         (E</a:t>
            </a:r>
            <a:r>
              <a:rPr lang="de-AT" dirty="0">
                <a:latin typeface="Calibri" panose="020F0502020204030204" pitchFamily="34" charset="0"/>
                <a:ea typeface="Calibri" panose="020F0502020204030204" pitchFamily="34" charset="0"/>
                <a:cs typeface="Calibri" panose="020F0502020204030204" pitchFamily="34" charset="0"/>
              </a:rPr>
              <a:t>) E</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eck 9"/>
          <p:cNvSpPr/>
          <p:nvPr/>
        </p:nvSpPr>
        <p:spPr>
          <a:xfrm>
            <a:off x="10289538" y="5801267"/>
            <a:ext cx="1180131"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KAD21_23</a:t>
            </a:r>
            <a:endParaRPr lang="de-AT" dirty="0"/>
          </a:p>
        </p:txBody>
      </p:sp>
      <p:pic>
        <p:nvPicPr>
          <p:cNvPr id="11" name="Grafik 10"/>
          <p:cNvPicPr>
            <a:picLocks noChangeAspect="1"/>
          </p:cNvPicPr>
          <p:nvPr/>
        </p:nvPicPr>
        <p:blipFill>
          <a:blip r:embed="rId8"/>
          <a:stretch>
            <a:fillRect/>
          </a:stretch>
        </p:blipFill>
        <p:spPr>
          <a:xfrm>
            <a:off x="3598353" y="5659768"/>
            <a:ext cx="658425" cy="652329"/>
          </a:xfrm>
          <a:prstGeom prst="rect">
            <a:avLst/>
          </a:prstGeom>
        </p:spPr>
      </p:pic>
      <p:sp>
        <p:nvSpPr>
          <p:cNvPr id="12" name="Rectangle 2"/>
          <p:cNvSpPr>
            <a:spLocks noChangeArrowheads="1"/>
          </p:cNvSpPr>
          <p:nvPr/>
        </p:nvSpPr>
        <p:spPr bwMode="auto">
          <a:xfrm flipV="1">
            <a:off x="6165669" y="4218228"/>
            <a:ext cx="121447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AT"/>
          </a:p>
        </p:txBody>
      </p:sp>
      <p:graphicFrame>
        <p:nvGraphicFramePr>
          <p:cNvPr id="13" name="Objekt 12"/>
          <p:cNvGraphicFramePr>
            <a:graphicFrameLocks noChangeAspect="1"/>
          </p:cNvGraphicFramePr>
          <p:nvPr>
            <p:extLst>
              <p:ext uri="{D42A27DB-BD31-4B8C-83A1-F6EECF244321}">
                <p14:modId xmlns:p14="http://schemas.microsoft.com/office/powerpoint/2010/main" val="1853934998"/>
              </p:ext>
            </p:extLst>
          </p:nvPr>
        </p:nvGraphicFramePr>
        <p:xfrm>
          <a:off x="5763918" y="3633459"/>
          <a:ext cx="6249813" cy="719288"/>
        </p:xfrm>
        <a:graphic>
          <a:graphicData uri="http://schemas.openxmlformats.org/presentationml/2006/ole">
            <mc:AlternateContent xmlns:mc="http://schemas.openxmlformats.org/markup-compatibility/2006">
              <mc:Choice xmlns:v="urn:schemas-microsoft-com:vml" Requires="v">
                <p:oleObj spid="_x0000_s1046" name="Equation" r:id="rId9" imgW="3721100" imgH="431800" progId="Equation.DSMT4">
                  <p:embed/>
                </p:oleObj>
              </mc:Choice>
              <mc:Fallback>
                <p:oleObj name="Equation" r:id="rId9" imgW="3721100" imgH="4318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3918" y="3633459"/>
                        <a:ext cx="6249813" cy="719288"/>
                      </a:xfrm>
                      <a:prstGeom prst="rect">
                        <a:avLst/>
                      </a:prstGeom>
                      <a:noFill/>
                    </p:spPr>
                  </p:pic>
                </p:oleObj>
              </mc:Fallback>
            </mc:AlternateContent>
          </a:graphicData>
        </a:graphic>
      </p:graphicFrame>
    </p:spTree>
    <p:extLst>
      <p:ext uri="{BB962C8B-B14F-4D97-AF65-F5344CB8AC3E}">
        <p14:creationId xmlns:p14="http://schemas.microsoft.com/office/powerpoint/2010/main" val="14548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468877" y="1059736"/>
            <a:ext cx="6096000" cy="1277850"/>
          </a:xfrm>
          <a:prstGeom prst="rect">
            <a:avLst/>
          </a:prstGeom>
        </p:spPr>
        <p:txBody>
          <a:bodyPr>
            <a:spAutoFit/>
          </a:bodyPr>
          <a:lstStyle/>
          <a:p>
            <a:pPr>
              <a:lnSpc>
                <a:spcPct val="107000"/>
              </a:lnSpc>
              <a:spcAft>
                <a:spcPts val="800"/>
              </a:spcAft>
            </a:pPr>
            <a:r>
              <a:rPr lang="de-AT" sz="2400" dirty="0">
                <a:latin typeface="Calibri" panose="020F0502020204030204" pitchFamily="34" charset="0"/>
                <a:ea typeface="Calibri" panose="020F0502020204030204" pitchFamily="34" charset="0"/>
                <a:cs typeface="Calibri" panose="020F0502020204030204" pitchFamily="34" charset="0"/>
              </a:rPr>
              <a:t>Der Abstand zweier windschiefer Kanten eines regelmäßigen Tetraeders beträgt 6 cm. Wie viel cm³ beträgt das Volumen des Tetraeders?</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1312817" y="2774390"/>
            <a:ext cx="4920343" cy="388696"/>
          </a:xfrm>
          <a:prstGeom prst="rect">
            <a:avLst/>
          </a:prstGeom>
        </p:spPr>
        <p:txBody>
          <a:bodyPr wrap="square">
            <a:spAutoFit/>
          </a:bodyPr>
          <a:lstStyle/>
          <a:p>
            <a:pPr>
              <a:lnSpc>
                <a:spcPct val="107000"/>
              </a:lnSpc>
              <a:spcAft>
                <a:spcPts val="800"/>
              </a:spcAft>
            </a:pP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A) 18	   </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 36	</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 48	</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 72	</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 144</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a:stretch>
            <a:fillRect/>
          </a:stretch>
        </p:blipFill>
        <p:spPr>
          <a:xfrm>
            <a:off x="7907383" y="1890294"/>
            <a:ext cx="3562619" cy="3889679"/>
          </a:xfrm>
          <a:prstGeom prst="rect">
            <a:avLst/>
          </a:prstGeom>
        </p:spPr>
      </p:pic>
      <p:pic>
        <p:nvPicPr>
          <p:cNvPr id="6" name="Grafik 5"/>
          <p:cNvPicPr>
            <a:picLocks noChangeAspect="1"/>
          </p:cNvPicPr>
          <p:nvPr/>
        </p:nvPicPr>
        <p:blipFill>
          <a:blip r:embed="rId4"/>
          <a:stretch>
            <a:fillRect/>
          </a:stretch>
        </p:blipFill>
        <p:spPr>
          <a:xfrm>
            <a:off x="796396" y="4641669"/>
            <a:ext cx="6011047" cy="1138304"/>
          </a:xfrm>
          <a:prstGeom prst="rect">
            <a:avLst/>
          </a:prstGeom>
        </p:spPr>
      </p:pic>
      <p:sp>
        <p:nvSpPr>
          <p:cNvPr id="7" name="Rechteck 6"/>
          <p:cNvSpPr/>
          <p:nvPr/>
        </p:nvSpPr>
        <p:spPr>
          <a:xfrm>
            <a:off x="10404409" y="5955635"/>
            <a:ext cx="2797386" cy="388696"/>
          </a:xfrm>
          <a:prstGeom prst="rect">
            <a:avLst/>
          </a:prstGeom>
        </p:spPr>
        <p:txBody>
          <a:bodyPr wrap="square">
            <a:spAutoFit/>
          </a:bodyPr>
          <a:lstStyle/>
          <a:p>
            <a:pPr marR="1530350">
              <a:lnSpc>
                <a:spcPct val="107000"/>
              </a:lnSpc>
              <a:spcAft>
                <a:spcPts val="1800"/>
              </a:spcAft>
              <a:tabLst>
                <a:tab pos="900430" algn="l"/>
                <a:tab pos="2700655" algn="l"/>
              </a:tabLst>
            </a:pPr>
            <a:r>
              <a:rPr lang="de-AT" b="1" dirty="0">
                <a:latin typeface="Calibri" panose="020F0502020204030204" pitchFamily="34" charset="0"/>
                <a:ea typeface="Calibri" panose="020F0502020204030204" pitchFamily="34" charset="0"/>
                <a:cs typeface="Calibri" panose="020F0502020204030204" pitchFamily="34" charset="0"/>
              </a:rPr>
              <a:t>JUN07_30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p:cNvPicPr>
            <a:picLocks noChangeAspect="1"/>
          </p:cNvPicPr>
          <p:nvPr/>
        </p:nvPicPr>
        <p:blipFill>
          <a:blip r:embed="rId5"/>
          <a:stretch>
            <a:fillRect/>
          </a:stretch>
        </p:blipFill>
        <p:spPr>
          <a:xfrm>
            <a:off x="4428715" y="3250048"/>
            <a:ext cx="652329" cy="652329"/>
          </a:xfrm>
          <a:prstGeom prst="rect">
            <a:avLst/>
          </a:prstGeom>
        </p:spPr>
      </p:pic>
    </p:spTree>
    <p:extLst>
      <p:ext uri="{BB962C8B-B14F-4D97-AF65-F5344CB8AC3E}">
        <p14:creationId xmlns:p14="http://schemas.microsoft.com/office/powerpoint/2010/main" val="26754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135777" y="508439"/>
            <a:ext cx="6096000" cy="2677656"/>
          </a:xfrm>
          <a:prstGeom prst="rect">
            <a:avLst/>
          </a:prstGeom>
        </p:spPr>
        <p:txBody>
          <a:bodyPr>
            <a:spAutoFit/>
          </a:bodyPr>
          <a:lstStyle/>
          <a:p>
            <a:pPr>
              <a:spcAft>
                <a:spcPts val="0"/>
              </a:spcAft>
            </a:pPr>
            <a:r>
              <a:rPr lang="de-AT" sz="2400" dirty="0">
                <a:solidFill>
                  <a:srgbClr val="000000"/>
                </a:solidFill>
                <a:latin typeface="Calibri" panose="020F0502020204030204" pitchFamily="34" charset="0"/>
                <a:ea typeface="Calibri" panose="020F0502020204030204" pitchFamily="34" charset="0"/>
                <a:cs typeface="Calibri" panose="020F0502020204030204" pitchFamily="34" charset="0"/>
              </a:rPr>
              <a:t>Zwei identische Zylindermäntel werden wie abgebildet längs der senkrechten </a:t>
            </a:r>
            <a:r>
              <a:rPr lang="de-A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strichlierten</a:t>
            </a:r>
            <a:r>
              <a:rPr lang="de-AT" sz="2400" dirty="0">
                <a:solidFill>
                  <a:srgbClr val="000000"/>
                </a:solidFill>
                <a:latin typeface="Calibri" panose="020F0502020204030204" pitchFamily="34" charset="0"/>
                <a:ea typeface="Calibri" panose="020F0502020204030204" pitchFamily="34" charset="0"/>
                <a:cs typeface="Calibri" panose="020F0502020204030204" pitchFamily="34" charset="0"/>
              </a:rPr>
              <a:t> Linien aufgeschnitten und dann zu einem großen Zylindermantel zusammengeklebt. Was kann man über das Volumen des resultierenden Zylinders im Vergleich zum Volumen eines kleinen Zylinders sagen? </a:t>
            </a:r>
            <a:endParaRPr lang="de-AT" sz="2400" dirty="0">
              <a:solidFill>
                <a:srgbClr val="000000"/>
              </a:solidFill>
              <a:effectLst/>
              <a:latin typeface="Calibri" panose="020F0502020204030204" pitchFamily="34" charset="0"/>
              <a:ea typeface="Calibri" panose="020F0502020204030204" pitchFamily="34" charset="0"/>
            </a:endParaRPr>
          </a:p>
        </p:txBody>
      </p:sp>
      <p:pic>
        <p:nvPicPr>
          <p:cNvPr id="4" name="Grafik 3"/>
          <p:cNvPicPr>
            <a:picLocks noChangeAspect="1"/>
          </p:cNvPicPr>
          <p:nvPr/>
        </p:nvPicPr>
        <p:blipFill>
          <a:blip r:embed="rId3"/>
          <a:stretch>
            <a:fillRect/>
          </a:stretch>
        </p:blipFill>
        <p:spPr>
          <a:xfrm>
            <a:off x="7652256" y="2091107"/>
            <a:ext cx="4186520" cy="1740664"/>
          </a:xfrm>
          <a:prstGeom prst="rect">
            <a:avLst/>
          </a:prstGeom>
        </p:spPr>
      </p:pic>
      <p:sp>
        <p:nvSpPr>
          <p:cNvPr id="5" name="Rechteck 4"/>
          <p:cNvSpPr/>
          <p:nvPr/>
        </p:nvSpPr>
        <p:spPr>
          <a:xfrm>
            <a:off x="2135777" y="3410273"/>
            <a:ext cx="2409921" cy="2585323"/>
          </a:xfrm>
          <a:prstGeom prst="rect">
            <a:avLst/>
          </a:prstGeom>
        </p:spPr>
        <p:txBody>
          <a:bodyPr wrap="square">
            <a:spAutoFit/>
          </a:bodyPr>
          <a:lstStyle/>
          <a:p>
            <a:pPr marL="342900" indent="-342900">
              <a:spcAft>
                <a:spcPts val="0"/>
              </a:spcAft>
              <a:buAutoNum type="alphaUcParenBoth"/>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 </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ist 2-mal so groß</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spcAft>
                <a:spcPts val="0"/>
              </a:spcAft>
            </a:pPr>
            <a:endPar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B) Es ist 3-mal so </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groß.</a:t>
            </a: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C) Es ist π-mal so groß</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spcAft>
                <a:spcPts val="0"/>
              </a:spcAft>
            </a:pPr>
            <a:endPar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D) Es ist 4-mal so groß</a:t>
            </a: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de-A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de-AT" dirty="0">
                <a:solidFill>
                  <a:srgbClr val="000000"/>
                </a:solidFill>
                <a:latin typeface="Calibri" panose="020F0502020204030204" pitchFamily="34" charset="0"/>
                <a:ea typeface="Calibri" panose="020F0502020204030204" pitchFamily="34" charset="0"/>
                <a:cs typeface="Calibri" panose="020F0502020204030204" pitchFamily="34" charset="0"/>
              </a:rPr>
              <a:t>E) Es ist 8-mal so groß.</a:t>
            </a:r>
            <a:endParaRPr lang="de-AT" sz="1600" dirty="0">
              <a:solidFill>
                <a:srgbClr val="000000"/>
              </a:solidFill>
              <a:effectLst/>
              <a:latin typeface="Calibri" panose="020F0502020204030204" pitchFamily="34" charset="0"/>
              <a:ea typeface="Calibri" panose="020F0502020204030204" pitchFamily="34" charset="0"/>
            </a:endParaRPr>
          </a:p>
        </p:txBody>
      </p:sp>
      <p:sp>
        <p:nvSpPr>
          <p:cNvPr id="6" name="Rechteck 5"/>
          <p:cNvSpPr/>
          <p:nvPr/>
        </p:nvSpPr>
        <p:spPr>
          <a:xfrm>
            <a:off x="10330763" y="5801248"/>
            <a:ext cx="1139414" cy="388696"/>
          </a:xfrm>
          <a:prstGeom prst="rect">
            <a:avLst/>
          </a:prstGeom>
        </p:spPr>
        <p:txBody>
          <a:bodyPr wrap="none">
            <a:spAutoFit/>
          </a:bodyPr>
          <a:lstStyle/>
          <a:p>
            <a:pPr>
              <a:lnSpc>
                <a:spcPct val="107000"/>
              </a:lnSpc>
              <a:spcAft>
                <a:spcPts val="200"/>
              </a:spcAft>
              <a:tabLst>
                <a:tab pos="1980565" algn="l"/>
                <a:tab pos="3780790" algn="l"/>
              </a:tabLst>
            </a:pPr>
            <a:r>
              <a:rPr lang="de-AT" b="1" dirty="0">
                <a:latin typeface="Calibri" panose="020F0502020204030204" pitchFamily="34" charset="0"/>
                <a:ea typeface="Calibri" panose="020F0502020204030204" pitchFamily="34" charset="0"/>
                <a:cs typeface="Calibri" panose="020F0502020204030204" pitchFamily="34" charset="0"/>
              </a:rPr>
              <a:t>STU14_09</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1362407" y="4909573"/>
            <a:ext cx="658425" cy="652329"/>
          </a:xfrm>
          <a:prstGeom prst="rect">
            <a:avLst/>
          </a:prstGeom>
        </p:spPr>
      </p:pic>
      <p:pic>
        <p:nvPicPr>
          <p:cNvPr id="10" name="Grafik 9"/>
          <p:cNvPicPr>
            <a:picLocks noChangeAspect="1"/>
          </p:cNvPicPr>
          <p:nvPr/>
        </p:nvPicPr>
        <p:blipFill>
          <a:blip r:embed="rId5"/>
          <a:stretch>
            <a:fillRect/>
          </a:stretch>
        </p:blipFill>
        <p:spPr>
          <a:xfrm>
            <a:off x="5736624" y="4188826"/>
            <a:ext cx="5314553" cy="426716"/>
          </a:xfrm>
          <a:prstGeom prst="rect">
            <a:avLst/>
          </a:prstGeom>
        </p:spPr>
      </p:pic>
      <p:pic>
        <p:nvPicPr>
          <p:cNvPr id="11" name="Grafik 10"/>
          <p:cNvPicPr>
            <a:picLocks noChangeAspect="1"/>
          </p:cNvPicPr>
          <p:nvPr/>
        </p:nvPicPr>
        <p:blipFill>
          <a:blip r:embed="rId6"/>
          <a:stretch>
            <a:fillRect/>
          </a:stretch>
        </p:blipFill>
        <p:spPr>
          <a:xfrm>
            <a:off x="5985563" y="4747413"/>
            <a:ext cx="4723383" cy="634484"/>
          </a:xfrm>
          <a:prstGeom prst="rect">
            <a:avLst/>
          </a:prstGeom>
        </p:spPr>
      </p:pic>
    </p:spTree>
    <p:extLst>
      <p:ext uri="{BB962C8B-B14F-4D97-AF65-F5344CB8AC3E}">
        <p14:creationId xmlns:p14="http://schemas.microsoft.com/office/powerpoint/2010/main" val="9073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249164" y="996778"/>
            <a:ext cx="6096000" cy="2841034"/>
          </a:xfrm>
          <a:prstGeom prst="rect">
            <a:avLst/>
          </a:prstGeom>
        </p:spPr>
        <p:txBody>
          <a:bodyPr>
            <a:spAutoFit/>
          </a:bodyPr>
          <a:lstStyle/>
          <a:p>
            <a:pPr>
              <a:lnSpc>
                <a:spcPct val="107000"/>
              </a:lnSpc>
              <a:spcAft>
                <a:spcPts val="0"/>
              </a:spcAft>
            </a:pPr>
            <a:r>
              <a:rPr lang="de-AT" sz="2400" dirty="0">
                <a:latin typeface="Calibri" panose="020F0502020204030204" pitchFamily="34" charset="0"/>
                <a:ea typeface="Calibri" panose="020F0502020204030204" pitchFamily="34" charset="0"/>
                <a:cs typeface="Calibri" panose="020F0502020204030204" pitchFamily="34" charset="0"/>
              </a:rPr>
              <a:t>Zwei Würfel mit den Volumina </a:t>
            </a:r>
            <a:r>
              <a:rPr lang="de-AT" sz="2400" i="1" dirty="0">
                <a:latin typeface="Calibri" panose="020F0502020204030204" pitchFamily="34" charset="0"/>
                <a:ea typeface="Calibri" panose="020F0502020204030204" pitchFamily="34" charset="0"/>
                <a:cs typeface="Calibri" panose="020F0502020204030204" pitchFamily="34" charset="0"/>
              </a:rPr>
              <a:t>V</a:t>
            </a:r>
            <a:r>
              <a:rPr lang="de-AT" sz="2400" dirty="0">
                <a:latin typeface="Calibri" panose="020F0502020204030204" pitchFamily="34" charset="0"/>
                <a:ea typeface="Calibri" panose="020F0502020204030204" pitchFamily="34" charset="0"/>
                <a:cs typeface="Calibri" panose="020F0502020204030204" pitchFamily="34" charset="0"/>
              </a:rPr>
              <a:t>  und </a:t>
            </a:r>
            <a:r>
              <a:rPr lang="de-AT" sz="2400" i="1" dirty="0">
                <a:latin typeface="Calibri" panose="020F0502020204030204" pitchFamily="34" charset="0"/>
                <a:ea typeface="Calibri" panose="020F0502020204030204" pitchFamily="34" charset="0"/>
                <a:cs typeface="Calibri" panose="020F0502020204030204" pitchFamily="34" charset="0"/>
              </a:rPr>
              <a:t>W</a:t>
            </a:r>
            <a:r>
              <a:rPr lang="de-AT" sz="2400" dirty="0">
                <a:latin typeface="Calibri" panose="020F0502020204030204" pitchFamily="34" charset="0"/>
                <a:ea typeface="Calibri" panose="020F0502020204030204" pitchFamily="34" charset="0"/>
                <a:cs typeface="Calibri" panose="020F0502020204030204" pitchFamily="34" charset="0"/>
              </a:rPr>
              <a:t>  schneiden einander wie abgebildet. 90% des Volumens des Würfels mit Volumen </a:t>
            </a:r>
            <a:r>
              <a:rPr lang="de-AT" sz="2400" i="1" dirty="0">
                <a:latin typeface="Calibri" panose="020F0502020204030204" pitchFamily="34" charset="0"/>
                <a:ea typeface="Calibri" panose="020F0502020204030204" pitchFamily="34" charset="0"/>
                <a:cs typeface="Calibri" panose="020F0502020204030204" pitchFamily="34" charset="0"/>
              </a:rPr>
              <a:t>V</a:t>
            </a:r>
            <a:r>
              <a:rPr lang="de-AT" sz="2400" dirty="0">
                <a:latin typeface="Calibri" panose="020F0502020204030204" pitchFamily="34" charset="0"/>
                <a:ea typeface="Calibri" panose="020F0502020204030204" pitchFamily="34" charset="0"/>
                <a:cs typeface="Calibri" panose="020F0502020204030204" pitchFamily="34" charset="0"/>
              </a:rPr>
              <a:t>  gehört nicht zu beiden Würfeln. 85% des Volumens des Würfels mit Volumen </a:t>
            </a:r>
            <a:r>
              <a:rPr lang="de-AT" sz="2400" i="1" dirty="0">
                <a:latin typeface="Calibri" panose="020F0502020204030204" pitchFamily="34" charset="0"/>
                <a:ea typeface="Calibri" panose="020F0502020204030204" pitchFamily="34" charset="0"/>
                <a:cs typeface="Calibri" panose="020F0502020204030204" pitchFamily="34" charset="0"/>
              </a:rPr>
              <a:t>W</a:t>
            </a:r>
            <a:r>
              <a:rPr lang="de-AT" sz="2400" dirty="0">
                <a:latin typeface="Calibri" panose="020F0502020204030204" pitchFamily="34" charset="0"/>
                <a:ea typeface="Calibri" panose="020F0502020204030204" pitchFamily="34" charset="0"/>
                <a:cs typeface="Calibri" panose="020F0502020204030204" pitchFamily="34" charset="0"/>
              </a:rPr>
              <a:t>  gehört nicht zu beiden Würfeln. In welcher Beziehung stehen die Volumina der beiden Würfel zueinander?</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615130" y="1299911"/>
            <a:ext cx="3216754" cy="2095765"/>
          </a:xfrm>
          <a:prstGeom prst="rect">
            <a:avLst/>
          </a:prstGeom>
        </p:spPr>
      </p:pic>
      <mc:AlternateContent xmlns:mc="http://schemas.openxmlformats.org/markup-compatibility/2006" xmlns:a14="http://schemas.microsoft.com/office/drawing/2010/main">
        <mc:Choice Requires="a14">
          <p:sp>
            <p:nvSpPr>
              <p:cNvPr id="5" name="Rechteck 4"/>
              <p:cNvSpPr/>
              <p:nvPr/>
            </p:nvSpPr>
            <p:spPr>
              <a:xfrm>
                <a:off x="873210" y="4123291"/>
                <a:ext cx="7741920" cy="517514"/>
              </a:xfrm>
              <a:prstGeom prst="rect">
                <a:avLst/>
              </a:prstGeom>
            </p:spPr>
            <p:txBody>
              <a:bodyPr wrap="square">
                <a:spAutoFit/>
              </a:bodyPr>
              <a:lstStyle/>
              <a:p>
                <a:pPr>
                  <a:lnSpc>
                    <a:spcPct val="107000"/>
                  </a:lnSpc>
                  <a:spcAft>
                    <a:spcPts val="0"/>
                  </a:spcAft>
                  <a:tabLst>
                    <a:tab pos="990600" algn="l"/>
                    <a:tab pos="1980565" algn="l"/>
                    <a:tab pos="2970530" algn="l"/>
                  </a:tabLst>
                </a:pPr>
                <a:r>
                  <a:rPr lang="de-AT" dirty="0" smtClean="0">
                    <a:latin typeface="Calibri" panose="020F0502020204030204" pitchFamily="34" charset="0"/>
                    <a:ea typeface="Calibri" panose="020F0502020204030204" pitchFamily="34" charset="0"/>
                    <a:cs typeface="Calibri" panose="020F0502020204030204" pitchFamily="34" charset="0"/>
                  </a:rPr>
                  <a:t>(A) </a:t>
                </a:r>
                <a14:m>
                  <m:oMath xmlns:m="http://schemas.openxmlformats.org/officeDocument/2006/math">
                    <m:r>
                      <a:rPr lang="en-GB" i="1">
                        <a:effectLst/>
                        <a:latin typeface="Cambria Math" panose="02040503050406030204" pitchFamily="18" charset="0"/>
                        <a:ea typeface="Calibri" panose="020F0502020204030204" pitchFamily="34" charset="0"/>
                        <a:cs typeface="Calibri" panose="020F0502020204030204" pitchFamily="34" charset="0"/>
                      </a:rPr>
                      <m:t>𝑉</m:t>
                    </m:r>
                    <m:r>
                      <a:rPr lang="de-AT" i="1">
                        <a:effectLst/>
                        <a:latin typeface="Cambria Math" panose="02040503050406030204" pitchFamily="18" charset="0"/>
                        <a:ea typeface="Calibri" panose="020F0502020204030204" pitchFamily="34" charset="0"/>
                        <a:cs typeface="Calibri" panose="020F0502020204030204" pitchFamily="34" charset="0"/>
                      </a:rPr>
                      <m:t>=</m:t>
                    </m:r>
                    <m:f>
                      <m:fPr>
                        <m:ctrlPr>
                          <a:rPr lang="de-AT" i="1">
                            <a:effectLst/>
                            <a:latin typeface="Cambria Math" panose="02040503050406030204" pitchFamily="18" charset="0"/>
                            <a:ea typeface="Calibri" panose="020F0502020204030204" pitchFamily="34" charset="0"/>
                            <a:cs typeface="Calibri" panose="020F0502020204030204" pitchFamily="34" charset="0"/>
                          </a:rPr>
                        </m:ctrlPr>
                      </m:fPr>
                      <m:num>
                        <m:r>
                          <a:rPr lang="de-AT" i="1">
                            <a:effectLst/>
                            <a:latin typeface="Cambria Math" panose="02040503050406030204" pitchFamily="18" charset="0"/>
                            <a:ea typeface="Calibri" panose="020F0502020204030204" pitchFamily="34" charset="0"/>
                            <a:cs typeface="Calibri" panose="020F0502020204030204" pitchFamily="34" charset="0"/>
                          </a:rPr>
                          <m:t>2</m:t>
                        </m:r>
                      </m:num>
                      <m:den>
                        <m:r>
                          <a:rPr lang="de-AT" i="1">
                            <a:effectLst/>
                            <a:latin typeface="Cambria Math" panose="02040503050406030204" pitchFamily="18" charset="0"/>
                            <a:ea typeface="Calibri" panose="020F0502020204030204" pitchFamily="34" charset="0"/>
                            <a:cs typeface="Calibri" panose="020F0502020204030204" pitchFamily="34" charset="0"/>
                          </a:rPr>
                          <m:t>3</m:t>
                        </m:r>
                      </m:den>
                    </m:f>
                    <m:r>
                      <a:rPr lang="en-GB" i="1">
                        <a:effectLst/>
                        <a:latin typeface="Cambria Math" panose="02040503050406030204" pitchFamily="18" charset="0"/>
                        <a:ea typeface="Calibri" panose="020F0502020204030204" pitchFamily="34" charset="0"/>
                        <a:cs typeface="Calibri" panose="020F0502020204030204" pitchFamily="34" charset="0"/>
                      </a:rPr>
                      <m:t> </m:t>
                    </m:r>
                    <m:r>
                      <a:rPr lang="en-GB" i="1">
                        <a:effectLst/>
                        <a:latin typeface="Cambria Math" panose="02040503050406030204" pitchFamily="18" charset="0"/>
                        <a:ea typeface="Calibri" panose="020F0502020204030204" pitchFamily="34" charset="0"/>
                        <a:cs typeface="Calibri" panose="020F0502020204030204" pitchFamily="34" charset="0"/>
                      </a:rPr>
                      <m:t>𝑊</m:t>
                    </m:r>
                    <m:r>
                      <a:rPr lang="de-AT" b="0" i="0" smtClean="0">
                        <a:effectLst/>
                        <a:latin typeface="Cambria Math" panose="02040503050406030204" pitchFamily="18" charset="0"/>
                        <a:ea typeface="Calibri" panose="020F0502020204030204" pitchFamily="34" charset="0"/>
                        <a:cs typeface="Calibri" panose="020F0502020204030204" pitchFamily="34" charset="0"/>
                      </a:rPr>
                      <m:t>     </m:t>
                    </m:r>
                  </m:oMath>
                </a14:m>
                <a:r>
                  <a:rPr lang="de-AT" dirty="0" smtClean="0">
                    <a:effectLst/>
                    <a:latin typeface="Calibri" panose="020F0502020204030204" pitchFamily="34" charset="0"/>
                    <a:ea typeface="Calibri" panose="020F0502020204030204" pitchFamily="34" charset="0"/>
                    <a:cs typeface="Calibri" panose="020F0502020204030204" pitchFamily="34" charset="0"/>
                  </a:rPr>
                  <a:t> (</a:t>
                </a:r>
                <a:r>
                  <a:rPr lang="de-AT" dirty="0">
                    <a:effectLst/>
                    <a:latin typeface="Calibri" panose="020F0502020204030204" pitchFamily="34" charset="0"/>
                    <a:ea typeface="Calibri" panose="020F0502020204030204" pitchFamily="34" charset="0"/>
                    <a:cs typeface="Calibri" panose="020F0502020204030204" pitchFamily="34" charset="0"/>
                  </a:rPr>
                  <a:t>B)</a:t>
                </a:r>
                <a:r>
                  <a:rPr lang="de-AT" b="1"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i="1">
                        <a:effectLst/>
                        <a:latin typeface="Cambria Math" panose="02040503050406030204" pitchFamily="18" charset="0"/>
                        <a:ea typeface="Calibri" panose="020F0502020204030204" pitchFamily="34" charset="0"/>
                        <a:cs typeface="Calibri" panose="020F0502020204030204" pitchFamily="34" charset="0"/>
                      </a:rPr>
                      <m:t>𝑉</m:t>
                    </m:r>
                    <m:r>
                      <a:rPr lang="de-AT" i="1">
                        <a:effectLst/>
                        <a:latin typeface="Cambria Math" panose="02040503050406030204" pitchFamily="18" charset="0"/>
                        <a:ea typeface="Calibri" panose="020F0502020204030204" pitchFamily="34" charset="0"/>
                        <a:cs typeface="Calibri" panose="020F0502020204030204" pitchFamily="34" charset="0"/>
                      </a:rPr>
                      <m:t>=</m:t>
                    </m:r>
                    <m:f>
                      <m:fPr>
                        <m:ctrlPr>
                          <a:rPr lang="de-AT" i="1">
                            <a:effectLst/>
                            <a:latin typeface="Cambria Math" panose="02040503050406030204" pitchFamily="18" charset="0"/>
                            <a:ea typeface="Calibri" panose="020F0502020204030204" pitchFamily="34" charset="0"/>
                            <a:cs typeface="Calibri" panose="020F0502020204030204" pitchFamily="34" charset="0"/>
                          </a:rPr>
                        </m:ctrlPr>
                      </m:fPr>
                      <m:num>
                        <m:r>
                          <a:rPr lang="de-AT" i="1">
                            <a:effectLst/>
                            <a:latin typeface="Cambria Math" panose="02040503050406030204" pitchFamily="18" charset="0"/>
                            <a:ea typeface="Calibri" panose="020F0502020204030204" pitchFamily="34" charset="0"/>
                            <a:cs typeface="Calibri" panose="020F0502020204030204" pitchFamily="34" charset="0"/>
                          </a:rPr>
                          <m:t>3</m:t>
                        </m:r>
                      </m:num>
                      <m:den>
                        <m:r>
                          <a:rPr lang="de-AT" i="1">
                            <a:effectLst/>
                            <a:latin typeface="Cambria Math" panose="02040503050406030204" pitchFamily="18" charset="0"/>
                            <a:ea typeface="Calibri" panose="020F0502020204030204" pitchFamily="34" charset="0"/>
                            <a:cs typeface="Calibri" panose="020F0502020204030204" pitchFamily="34" charset="0"/>
                          </a:rPr>
                          <m:t>2</m:t>
                        </m:r>
                      </m:den>
                    </m:f>
                    <m:r>
                      <a:rPr lang="en-GB" i="1">
                        <a:effectLst/>
                        <a:latin typeface="Cambria Math" panose="02040503050406030204" pitchFamily="18" charset="0"/>
                        <a:ea typeface="Calibri" panose="020F0502020204030204" pitchFamily="34" charset="0"/>
                        <a:cs typeface="Calibri" panose="020F0502020204030204" pitchFamily="34" charset="0"/>
                      </a:rPr>
                      <m:t> </m:t>
                    </m:r>
                    <m:r>
                      <a:rPr lang="en-GB" i="1">
                        <a:effectLst/>
                        <a:latin typeface="Cambria Math" panose="02040503050406030204" pitchFamily="18" charset="0"/>
                        <a:ea typeface="Calibri" panose="020F0502020204030204" pitchFamily="34" charset="0"/>
                        <a:cs typeface="Calibri" panose="020F0502020204030204" pitchFamily="34" charset="0"/>
                      </a:rPr>
                      <m:t>𝑊</m:t>
                    </m:r>
                  </m:oMath>
                </a14:m>
                <a:r>
                  <a:rPr lang="de-AT" dirty="0">
                    <a:effectLst/>
                    <a:latin typeface="Calibri" panose="020F0502020204030204" pitchFamily="34" charset="0"/>
                    <a:ea typeface="Calibri" panose="020F0502020204030204" pitchFamily="34" charset="0"/>
                    <a:cs typeface="Calibri" panose="020F0502020204030204" pitchFamily="34" charset="0"/>
                  </a:rPr>
                  <a:t>	(C) </a:t>
                </a:r>
                <a14:m>
                  <m:oMath xmlns:m="http://schemas.openxmlformats.org/officeDocument/2006/math">
                    <m:r>
                      <a:rPr lang="en-GB" i="1">
                        <a:effectLst/>
                        <a:latin typeface="Cambria Math" panose="02040503050406030204" pitchFamily="18" charset="0"/>
                        <a:ea typeface="Calibri" panose="020F0502020204030204" pitchFamily="34" charset="0"/>
                        <a:cs typeface="Calibri" panose="020F0502020204030204" pitchFamily="34" charset="0"/>
                      </a:rPr>
                      <m:t>𝑉</m:t>
                    </m:r>
                    <m:r>
                      <a:rPr lang="de-AT" i="1">
                        <a:effectLst/>
                        <a:latin typeface="Cambria Math" panose="02040503050406030204" pitchFamily="18" charset="0"/>
                        <a:ea typeface="Calibri" panose="020F0502020204030204" pitchFamily="34" charset="0"/>
                        <a:cs typeface="Calibri" panose="020F0502020204030204" pitchFamily="34" charset="0"/>
                      </a:rPr>
                      <m:t>=</m:t>
                    </m:r>
                    <m:f>
                      <m:fPr>
                        <m:ctrlPr>
                          <a:rPr lang="de-AT" i="1">
                            <a:effectLst/>
                            <a:latin typeface="Cambria Math" panose="02040503050406030204" pitchFamily="18" charset="0"/>
                            <a:ea typeface="Calibri" panose="020F0502020204030204" pitchFamily="34" charset="0"/>
                            <a:cs typeface="Calibri" panose="020F0502020204030204" pitchFamily="34" charset="0"/>
                          </a:rPr>
                        </m:ctrlPr>
                      </m:fPr>
                      <m:num>
                        <m:r>
                          <a:rPr lang="de-AT" i="1">
                            <a:effectLst/>
                            <a:latin typeface="Cambria Math" panose="02040503050406030204" pitchFamily="18" charset="0"/>
                            <a:ea typeface="Calibri" panose="020F0502020204030204" pitchFamily="34" charset="0"/>
                            <a:cs typeface="Calibri" panose="020F0502020204030204" pitchFamily="34" charset="0"/>
                          </a:rPr>
                          <m:t>85</m:t>
                        </m:r>
                      </m:num>
                      <m:den>
                        <m:r>
                          <a:rPr lang="de-AT" i="1">
                            <a:effectLst/>
                            <a:latin typeface="Cambria Math" panose="02040503050406030204" pitchFamily="18" charset="0"/>
                            <a:ea typeface="Calibri" panose="020F0502020204030204" pitchFamily="34" charset="0"/>
                            <a:cs typeface="Calibri" panose="020F0502020204030204" pitchFamily="34" charset="0"/>
                          </a:rPr>
                          <m:t>90</m:t>
                        </m:r>
                      </m:den>
                    </m:f>
                    <m:r>
                      <a:rPr lang="en-GB" i="1">
                        <a:effectLst/>
                        <a:latin typeface="Cambria Math" panose="02040503050406030204" pitchFamily="18" charset="0"/>
                        <a:ea typeface="Calibri" panose="020F0502020204030204" pitchFamily="34" charset="0"/>
                        <a:cs typeface="Calibri" panose="020F0502020204030204" pitchFamily="34" charset="0"/>
                      </a:rPr>
                      <m:t> </m:t>
                    </m:r>
                    <m:r>
                      <a:rPr lang="en-GB" i="1">
                        <a:effectLst/>
                        <a:latin typeface="Cambria Math" panose="02040503050406030204" pitchFamily="18" charset="0"/>
                        <a:ea typeface="Calibri" panose="020F0502020204030204" pitchFamily="34" charset="0"/>
                        <a:cs typeface="Calibri" panose="020F0502020204030204" pitchFamily="34" charset="0"/>
                      </a:rPr>
                      <m:t>𝑊</m:t>
                    </m:r>
                  </m:oMath>
                </a14:m>
                <a:r>
                  <a:rPr lang="de-AT" dirty="0">
                    <a:effectLst/>
                    <a:latin typeface="Calibri" panose="020F0502020204030204" pitchFamily="34" charset="0"/>
                    <a:ea typeface="Calibri" panose="020F0502020204030204" pitchFamily="34" charset="0"/>
                    <a:cs typeface="Calibri" panose="020F0502020204030204" pitchFamily="34" charset="0"/>
                  </a:rPr>
                  <a:t>	(D) </a:t>
                </a:r>
                <a14:m>
                  <m:oMath xmlns:m="http://schemas.openxmlformats.org/officeDocument/2006/math">
                    <m:r>
                      <a:rPr lang="en-GB" i="1">
                        <a:effectLst/>
                        <a:latin typeface="Cambria Math" panose="02040503050406030204" pitchFamily="18" charset="0"/>
                        <a:ea typeface="Calibri" panose="020F0502020204030204" pitchFamily="34" charset="0"/>
                        <a:cs typeface="Calibri" panose="020F0502020204030204" pitchFamily="34" charset="0"/>
                      </a:rPr>
                      <m:t>𝑉</m:t>
                    </m:r>
                    <m:r>
                      <a:rPr lang="de-AT" i="1">
                        <a:effectLst/>
                        <a:latin typeface="Cambria Math" panose="02040503050406030204" pitchFamily="18" charset="0"/>
                        <a:ea typeface="Calibri" panose="020F0502020204030204" pitchFamily="34" charset="0"/>
                        <a:cs typeface="Calibri" panose="020F0502020204030204" pitchFamily="34" charset="0"/>
                      </a:rPr>
                      <m:t>=</m:t>
                    </m:r>
                    <m:f>
                      <m:fPr>
                        <m:ctrlPr>
                          <a:rPr lang="de-AT" i="1">
                            <a:effectLst/>
                            <a:latin typeface="Cambria Math" panose="02040503050406030204" pitchFamily="18" charset="0"/>
                            <a:ea typeface="Calibri" panose="020F0502020204030204" pitchFamily="34" charset="0"/>
                            <a:cs typeface="Calibri" panose="020F0502020204030204" pitchFamily="34" charset="0"/>
                          </a:rPr>
                        </m:ctrlPr>
                      </m:fPr>
                      <m:num>
                        <m:r>
                          <a:rPr lang="de-AT" i="1">
                            <a:effectLst/>
                            <a:latin typeface="Cambria Math" panose="02040503050406030204" pitchFamily="18" charset="0"/>
                            <a:ea typeface="Calibri" panose="020F0502020204030204" pitchFamily="34" charset="0"/>
                            <a:cs typeface="Calibri" panose="020F0502020204030204" pitchFamily="34" charset="0"/>
                          </a:rPr>
                          <m:t>90</m:t>
                        </m:r>
                      </m:num>
                      <m:den>
                        <m:r>
                          <a:rPr lang="de-AT" i="1">
                            <a:effectLst/>
                            <a:latin typeface="Cambria Math" panose="02040503050406030204" pitchFamily="18" charset="0"/>
                            <a:ea typeface="Calibri" panose="020F0502020204030204" pitchFamily="34" charset="0"/>
                            <a:cs typeface="Calibri" panose="020F0502020204030204" pitchFamily="34" charset="0"/>
                          </a:rPr>
                          <m:t>85</m:t>
                        </m:r>
                      </m:den>
                    </m:f>
                    <m:r>
                      <a:rPr lang="en-GB" i="1">
                        <a:effectLst/>
                        <a:latin typeface="Cambria Math" panose="02040503050406030204" pitchFamily="18" charset="0"/>
                        <a:ea typeface="Calibri" panose="020F0502020204030204" pitchFamily="34" charset="0"/>
                        <a:cs typeface="Calibri" panose="020F0502020204030204" pitchFamily="34" charset="0"/>
                      </a:rPr>
                      <m:t> </m:t>
                    </m:r>
                    <m:r>
                      <a:rPr lang="en-GB" i="1">
                        <a:effectLst/>
                        <a:latin typeface="Cambria Math" panose="02040503050406030204" pitchFamily="18" charset="0"/>
                        <a:ea typeface="Calibri" panose="020F0502020204030204" pitchFamily="34" charset="0"/>
                        <a:cs typeface="Calibri" panose="020F0502020204030204" pitchFamily="34" charset="0"/>
                      </a:rPr>
                      <m:t>𝑊</m:t>
                    </m:r>
                    <m:r>
                      <a:rPr lang="de-AT" b="0" i="0" smtClean="0">
                        <a:effectLst/>
                        <a:latin typeface="Cambria Math" panose="02040503050406030204" pitchFamily="18" charset="0"/>
                        <a:ea typeface="Calibri" panose="020F0502020204030204" pitchFamily="34" charset="0"/>
                        <a:cs typeface="Calibri" panose="020F0502020204030204" pitchFamily="34" charset="0"/>
                      </a:rPr>
                      <m:t>      </m:t>
                    </m:r>
                  </m:oMath>
                </a14:m>
                <a:r>
                  <a:rPr lang="de-AT" dirty="0" smtClean="0">
                    <a:effectLst/>
                    <a:latin typeface="Calibri" panose="020F0502020204030204" pitchFamily="34" charset="0"/>
                    <a:ea typeface="Calibri" panose="020F0502020204030204" pitchFamily="34" charset="0"/>
                    <a:cs typeface="Calibri" panose="020F0502020204030204" pitchFamily="34" charset="0"/>
                  </a:rPr>
                  <a:t>(</a:t>
                </a:r>
                <a:r>
                  <a:rPr lang="de-AT" dirty="0">
                    <a:effectLst/>
                    <a:latin typeface="Calibri" panose="020F0502020204030204" pitchFamily="34" charset="0"/>
                    <a:ea typeface="Calibri" panose="020F0502020204030204" pitchFamily="34" charset="0"/>
                    <a:cs typeface="Calibri" panose="020F0502020204030204" pitchFamily="34" charset="0"/>
                  </a:rPr>
                  <a:t>E) </a:t>
                </a:r>
                <a14:m>
                  <m:oMath xmlns:m="http://schemas.openxmlformats.org/officeDocument/2006/math">
                    <m:r>
                      <a:rPr lang="en-GB" i="1">
                        <a:effectLst/>
                        <a:latin typeface="Cambria Math" panose="02040503050406030204" pitchFamily="18" charset="0"/>
                        <a:ea typeface="Calibri" panose="020F0502020204030204" pitchFamily="34" charset="0"/>
                        <a:cs typeface="Calibri" panose="020F0502020204030204" pitchFamily="34" charset="0"/>
                      </a:rPr>
                      <m:t>𝑉</m:t>
                    </m:r>
                    <m:r>
                      <a:rPr lang="de-AT" i="1">
                        <a:effectLst/>
                        <a:latin typeface="Cambria Math" panose="02040503050406030204" pitchFamily="18" charset="0"/>
                        <a:ea typeface="Calibri" panose="020F0502020204030204" pitchFamily="34" charset="0"/>
                        <a:cs typeface="Calibri" panose="020F0502020204030204" pitchFamily="34" charset="0"/>
                      </a:rPr>
                      <m:t>=</m:t>
                    </m:r>
                    <m:r>
                      <a:rPr lang="en-GB" i="1">
                        <a:effectLst/>
                        <a:latin typeface="Cambria Math" panose="02040503050406030204" pitchFamily="18" charset="0"/>
                        <a:ea typeface="Calibri" panose="020F0502020204030204" pitchFamily="34" charset="0"/>
                        <a:cs typeface="Calibri" panose="020F0502020204030204" pitchFamily="34" charset="0"/>
                      </a:rPr>
                      <m:t>𝑊</m:t>
                    </m:r>
                  </m:oMath>
                </a14:m>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hteck 4"/>
              <p:cNvSpPr>
                <a:spLocks noRot="1" noChangeAspect="1" noMove="1" noResize="1" noEditPoints="1" noAdjustHandles="1" noChangeArrowheads="1" noChangeShapeType="1" noTextEdit="1"/>
              </p:cNvSpPr>
              <p:nvPr/>
            </p:nvSpPr>
            <p:spPr>
              <a:xfrm>
                <a:off x="873210" y="4123291"/>
                <a:ext cx="7741920" cy="517514"/>
              </a:xfrm>
              <a:prstGeom prst="rect">
                <a:avLst/>
              </a:prstGeom>
              <a:blipFill rotWithShape="0">
                <a:blip r:embed="rId4"/>
                <a:stretch>
                  <a:fillRect l="-630" b="-7059"/>
                </a:stretch>
              </a:blipFill>
            </p:spPr>
            <p:txBody>
              <a:bodyPr/>
              <a:lstStyle/>
              <a:p>
                <a:r>
                  <a:rPr lang="de-AT">
                    <a:noFill/>
                  </a:rPr>
                  <a:t> </a:t>
                </a:r>
              </a:p>
            </p:txBody>
          </p:sp>
        </mc:Fallback>
      </mc:AlternateContent>
      <p:sp>
        <p:nvSpPr>
          <p:cNvPr id="6" name="Rechteck 5"/>
          <p:cNvSpPr/>
          <p:nvPr/>
        </p:nvSpPr>
        <p:spPr>
          <a:xfrm>
            <a:off x="10462767" y="5885934"/>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rPr>
              <a:t>STU18_11</a:t>
            </a:r>
            <a:endParaRPr lang="de-AT" dirty="0"/>
          </a:p>
        </p:txBody>
      </p:sp>
      <p:pic>
        <p:nvPicPr>
          <p:cNvPr id="7" name="Grafik 6"/>
          <p:cNvPicPr>
            <a:picLocks noChangeAspect="1"/>
          </p:cNvPicPr>
          <p:nvPr/>
        </p:nvPicPr>
        <p:blipFill>
          <a:blip r:embed="rId5"/>
          <a:stretch>
            <a:fillRect/>
          </a:stretch>
        </p:blipFill>
        <p:spPr>
          <a:xfrm>
            <a:off x="2705238" y="4743378"/>
            <a:ext cx="658425" cy="652329"/>
          </a:xfrm>
          <a:prstGeom prst="rect">
            <a:avLst/>
          </a:prstGeom>
        </p:spPr>
      </p:pic>
      <p:pic>
        <p:nvPicPr>
          <p:cNvPr id="8" name="Grafik 7"/>
          <p:cNvPicPr>
            <a:picLocks noChangeAspect="1"/>
          </p:cNvPicPr>
          <p:nvPr/>
        </p:nvPicPr>
        <p:blipFill>
          <a:blip r:embed="rId6"/>
          <a:stretch>
            <a:fillRect/>
          </a:stretch>
        </p:blipFill>
        <p:spPr>
          <a:xfrm>
            <a:off x="6058704" y="5139533"/>
            <a:ext cx="3114881" cy="625957"/>
          </a:xfrm>
          <a:prstGeom prst="rect">
            <a:avLst/>
          </a:prstGeom>
        </p:spPr>
      </p:pic>
    </p:spTree>
    <p:extLst>
      <p:ext uri="{BB962C8B-B14F-4D97-AF65-F5344CB8AC3E}">
        <p14:creationId xmlns:p14="http://schemas.microsoft.com/office/powerpoint/2010/main" val="14079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6" name="Rechteck 5"/>
          <p:cNvSpPr/>
          <p:nvPr/>
        </p:nvSpPr>
        <p:spPr>
          <a:xfrm>
            <a:off x="2437433" y="316126"/>
            <a:ext cx="6096000" cy="3785652"/>
          </a:xfrm>
          <a:prstGeom prst="rect">
            <a:avLst/>
          </a:prstGeom>
        </p:spPr>
        <p:txBody>
          <a:bodyPr>
            <a:spAutoFit/>
          </a:bodyPr>
          <a:lstStyle/>
          <a:p>
            <a:r>
              <a:rPr lang="de-DE" sz="2400" dirty="0"/>
              <a:t>Zwei identische zylindrische Gläser beinhalten gleich viel Wasser. Das linke Glas steht gerade, während das rechte schräg angelehnt ist. Der Wasserspiegel befindet sich in beiden Gläsern in derselben Höhe. Der Wasserspiegel im schräg liegenden Glas berührt dessen Boden in exakt einem Punkt (siehe Abbildung). Die Grundflächen beider Gläser sind Kreise mit dem Flächeninhalt   </a:t>
            </a:r>
            <a:r>
              <a:rPr lang="de-DE" sz="2400" dirty="0" smtClean="0"/>
              <a:t>     cm²</a:t>
            </a:r>
            <a:r>
              <a:rPr lang="de-DE" sz="2400" dirty="0"/>
              <a:t>. Wie viel Wasser befindet sich in jedem Glas?</a:t>
            </a:r>
            <a:endParaRPr lang="de-AT" sz="2400" dirty="0"/>
          </a:p>
        </p:txBody>
      </p:sp>
      <p:pic>
        <p:nvPicPr>
          <p:cNvPr id="7" name="Grafik 6"/>
          <p:cNvPicPr>
            <a:picLocks noChangeAspect="1"/>
          </p:cNvPicPr>
          <p:nvPr/>
        </p:nvPicPr>
        <p:blipFill>
          <a:blip r:embed="rId4"/>
          <a:stretch>
            <a:fillRect/>
          </a:stretch>
        </p:blipFill>
        <p:spPr>
          <a:xfrm>
            <a:off x="8775735" y="1571738"/>
            <a:ext cx="2930233" cy="1589279"/>
          </a:xfrm>
          <a:prstGeom prst="rect">
            <a:avLst/>
          </a:prstGeom>
        </p:spPr>
      </p:pic>
      <p:sp>
        <p:nvSpPr>
          <p:cNvPr id="14" name="Rectangle 9"/>
          <p:cNvSpPr>
            <a:spLocks noChangeArrowheads="1"/>
          </p:cNvSpPr>
          <p:nvPr/>
        </p:nvSpPr>
        <p:spPr bwMode="auto">
          <a:xfrm>
            <a:off x="10481734" y="5874377"/>
            <a:ext cx="9283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AT" sz="1400" b="1" dirty="0"/>
              <a:t>STU23_29</a:t>
            </a:r>
            <a:endParaRPr kumimoji="0" lang="en-US"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489857" y="5175763"/>
            <a:ext cx="108202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AT" altLang="de-D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                (C)                        (D)                 (E) Es ist aus dieser Information nicht eindeutig bestimmbar.</a:t>
            </a:r>
            <a:endParaRPr kumimoji="0" lang="de-AT" altLang="de-DE" b="0" i="0" u="none" strike="noStrike" cap="none" normalizeH="0" baseline="0" dirty="0" smtClean="0">
              <a:ln>
                <a:noFill/>
              </a:ln>
              <a:solidFill>
                <a:schemeClr val="tx1"/>
              </a:solidFill>
              <a:effectLst/>
              <a:latin typeface="Arial" panose="020B0604020202020204" pitchFamily="34" charset="0"/>
            </a:endParaRPr>
          </a:p>
        </p:txBody>
      </p:sp>
      <p:pic>
        <p:nvPicPr>
          <p:cNvPr id="18" name="Grafik 17"/>
          <p:cNvPicPr>
            <a:picLocks noChangeAspect="1"/>
          </p:cNvPicPr>
          <p:nvPr/>
        </p:nvPicPr>
        <p:blipFill>
          <a:blip r:embed="rId5"/>
          <a:stretch>
            <a:fillRect/>
          </a:stretch>
        </p:blipFill>
        <p:spPr>
          <a:xfrm>
            <a:off x="843698" y="5811877"/>
            <a:ext cx="658425" cy="652329"/>
          </a:xfrm>
          <a:prstGeom prst="rect">
            <a:avLst/>
          </a:prstGeom>
        </p:spPr>
      </p:pic>
      <p:graphicFrame>
        <p:nvGraphicFramePr>
          <p:cNvPr id="29" name="Objekt 28"/>
          <p:cNvGraphicFramePr>
            <a:graphicFrameLocks noChangeAspect="1"/>
          </p:cNvGraphicFramePr>
          <p:nvPr>
            <p:extLst>
              <p:ext uri="{D42A27DB-BD31-4B8C-83A1-F6EECF244321}">
                <p14:modId xmlns:p14="http://schemas.microsoft.com/office/powerpoint/2010/main" val="985291636"/>
              </p:ext>
            </p:extLst>
          </p:nvPr>
        </p:nvGraphicFramePr>
        <p:xfrm>
          <a:off x="889843" y="5334995"/>
          <a:ext cx="800781" cy="441247"/>
        </p:xfrm>
        <a:graphic>
          <a:graphicData uri="http://schemas.openxmlformats.org/presentationml/2006/ole">
            <mc:AlternateContent xmlns:mc="http://schemas.openxmlformats.org/markup-compatibility/2006">
              <mc:Choice xmlns:v="urn:schemas-microsoft-com:vml" Requires="v">
                <p:oleObj spid="_x0000_s3207" name="Equation" r:id="rId6" imgW="469696" imgH="253890" progId="Equation.DSMT4">
                  <p:embed/>
                </p:oleObj>
              </mc:Choice>
              <mc:Fallback>
                <p:oleObj name="Equation" r:id="rId6" imgW="469696" imgH="253890" progId="Equation.DSMT4">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843" y="5334995"/>
                        <a:ext cx="800781" cy="441247"/>
                      </a:xfrm>
                      <a:prstGeom prst="rect">
                        <a:avLst/>
                      </a:prstGeom>
                      <a:noFill/>
                    </p:spPr>
                  </p:pic>
                </p:oleObj>
              </mc:Fallback>
            </mc:AlternateContent>
          </a:graphicData>
        </a:graphic>
      </p:graphicFrame>
      <p:graphicFrame>
        <p:nvGraphicFramePr>
          <p:cNvPr id="30" name="Objekt 29"/>
          <p:cNvGraphicFramePr>
            <a:graphicFrameLocks noChangeAspect="1"/>
          </p:cNvGraphicFramePr>
          <p:nvPr>
            <p:extLst>
              <p:ext uri="{D42A27DB-BD31-4B8C-83A1-F6EECF244321}">
                <p14:modId xmlns:p14="http://schemas.microsoft.com/office/powerpoint/2010/main" val="2620644031"/>
              </p:ext>
            </p:extLst>
          </p:nvPr>
        </p:nvGraphicFramePr>
        <p:xfrm>
          <a:off x="1962745" y="5343357"/>
          <a:ext cx="814322" cy="448708"/>
        </p:xfrm>
        <a:graphic>
          <a:graphicData uri="http://schemas.openxmlformats.org/presentationml/2006/ole">
            <mc:AlternateContent xmlns:mc="http://schemas.openxmlformats.org/markup-compatibility/2006">
              <mc:Choice xmlns:v="urn:schemas-microsoft-com:vml" Requires="v">
                <p:oleObj spid="_x0000_s3208" name="Equation" r:id="rId8" imgW="469696" imgH="253890" progId="Equation.DSMT4">
                  <p:embed/>
                </p:oleObj>
              </mc:Choice>
              <mc:Fallback>
                <p:oleObj name="Equation" r:id="rId8" imgW="469696" imgH="25389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745" y="5343357"/>
                        <a:ext cx="814322" cy="448708"/>
                      </a:xfrm>
                      <a:prstGeom prst="rect">
                        <a:avLst/>
                      </a:prstGeom>
                      <a:noFill/>
                    </p:spPr>
                  </p:pic>
                </p:oleObj>
              </mc:Fallback>
            </mc:AlternateContent>
          </a:graphicData>
        </a:graphic>
      </p:graphicFrame>
      <p:graphicFrame>
        <p:nvGraphicFramePr>
          <p:cNvPr id="31" name="Objekt 30"/>
          <p:cNvGraphicFramePr>
            <a:graphicFrameLocks noChangeAspect="1"/>
          </p:cNvGraphicFramePr>
          <p:nvPr>
            <p:extLst>
              <p:ext uri="{D42A27DB-BD31-4B8C-83A1-F6EECF244321}">
                <p14:modId xmlns:p14="http://schemas.microsoft.com/office/powerpoint/2010/main" val="2253673097"/>
              </p:ext>
            </p:extLst>
          </p:nvPr>
        </p:nvGraphicFramePr>
        <p:xfrm>
          <a:off x="3133107" y="5343357"/>
          <a:ext cx="1083388" cy="436589"/>
        </p:xfrm>
        <a:graphic>
          <a:graphicData uri="http://schemas.openxmlformats.org/presentationml/2006/ole">
            <mc:AlternateContent xmlns:mc="http://schemas.openxmlformats.org/markup-compatibility/2006">
              <mc:Choice xmlns:v="urn:schemas-microsoft-com:vml" Requires="v">
                <p:oleObj spid="_x0000_s3209" name="Equation" r:id="rId10" imgW="634725" imgH="253890" progId="Equation.DSMT4">
                  <p:embed/>
                </p:oleObj>
              </mc:Choice>
              <mc:Fallback>
                <p:oleObj name="Equation" r:id="rId10" imgW="634725" imgH="253890" progId="Equation.DSMT4">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3107" y="5343357"/>
                        <a:ext cx="1083388" cy="436589"/>
                      </a:xfrm>
                      <a:prstGeom prst="rect">
                        <a:avLst/>
                      </a:prstGeom>
                      <a:noFill/>
                    </p:spPr>
                  </p:pic>
                </p:oleObj>
              </mc:Fallback>
            </mc:AlternateContent>
          </a:graphicData>
        </a:graphic>
      </p:graphicFrame>
      <p:graphicFrame>
        <p:nvGraphicFramePr>
          <p:cNvPr id="32" name="Objekt 31"/>
          <p:cNvGraphicFramePr>
            <a:graphicFrameLocks noChangeAspect="1"/>
          </p:cNvGraphicFramePr>
          <p:nvPr>
            <p:extLst>
              <p:ext uri="{D42A27DB-BD31-4B8C-83A1-F6EECF244321}">
                <p14:modId xmlns:p14="http://schemas.microsoft.com/office/powerpoint/2010/main" val="2915226716"/>
              </p:ext>
            </p:extLst>
          </p:nvPr>
        </p:nvGraphicFramePr>
        <p:xfrm>
          <a:off x="4637770" y="5221443"/>
          <a:ext cx="847663" cy="668350"/>
        </p:xfrm>
        <a:graphic>
          <a:graphicData uri="http://schemas.openxmlformats.org/presentationml/2006/ole">
            <mc:AlternateContent xmlns:mc="http://schemas.openxmlformats.org/markup-compatibility/2006">
              <mc:Choice xmlns:v="urn:schemas-microsoft-com:vml" Requires="v">
                <p:oleObj spid="_x0000_s3210" name="Equation" r:id="rId12" imgW="495000" imgH="393480" progId="Equation.DSMT4">
                  <p:embed/>
                </p:oleObj>
              </mc:Choice>
              <mc:Fallback>
                <p:oleObj name="Equation" r:id="rId12" imgW="495000" imgH="393480" progId="Equation.DSMT4">
                  <p:embed/>
                  <p:pic>
                    <p:nvPicPr>
                      <p:cNvPr id="0" name="Object 34"/>
                      <p:cNvPicPr>
                        <a:picLocks noChangeAspect="1" noChangeArrowheads="1"/>
                      </p:cNvPicPr>
                      <p:nvPr/>
                    </p:nvPicPr>
                    <p:blipFill>
                      <a:blip r:embed="rId13"/>
                      <a:srcRect/>
                      <a:stretch>
                        <a:fillRect/>
                      </a:stretch>
                    </p:blipFill>
                    <p:spPr bwMode="auto">
                      <a:xfrm>
                        <a:off x="4637770" y="5221443"/>
                        <a:ext cx="847663" cy="668350"/>
                      </a:xfrm>
                      <a:prstGeom prst="rect">
                        <a:avLst/>
                      </a:prstGeom>
                      <a:noFill/>
                    </p:spPr>
                  </p:pic>
                </p:oleObj>
              </mc:Fallback>
            </mc:AlternateContent>
          </a:graphicData>
        </a:graphic>
      </p:graphicFrame>
      <p:sp>
        <p:nvSpPr>
          <p:cNvPr id="37" name="Rectangle 51"/>
          <p:cNvSpPr>
            <a:spLocks noChangeArrowheads="1"/>
          </p:cNvSpPr>
          <p:nvPr/>
        </p:nvSpPr>
        <p:spPr bwMode="auto">
          <a:xfrm flipV="1">
            <a:off x="4887055" y="3489167"/>
            <a:ext cx="27054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AT"/>
          </a:p>
        </p:txBody>
      </p:sp>
      <p:graphicFrame>
        <p:nvGraphicFramePr>
          <p:cNvPr id="38" name="Objekt 37"/>
          <p:cNvGraphicFramePr>
            <a:graphicFrameLocks noChangeAspect="1"/>
          </p:cNvGraphicFramePr>
          <p:nvPr>
            <p:extLst>
              <p:ext uri="{D42A27DB-BD31-4B8C-83A1-F6EECF244321}">
                <p14:modId xmlns:p14="http://schemas.microsoft.com/office/powerpoint/2010/main" val="3120307973"/>
              </p:ext>
            </p:extLst>
          </p:nvPr>
        </p:nvGraphicFramePr>
        <p:xfrm>
          <a:off x="4887055" y="3268554"/>
          <a:ext cx="486134" cy="401589"/>
        </p:xfrm>
        <a:graphic>
          <a:graphicData uri="http://schemas.openxmlformats.org/presentationml/2006/ole">
            <mc:AlternateContent xmlns:mc="http://schemas.openxmlformats.org/markup-compatibility/2006">
              <mc:Choice xmlns:v="urn:schemas-microsoft-com:vml" Requires="v">
                <p:oleObj spid="_x0000_s3211" name="Equation" r:id="rId14" imgW="215619" imgH="177569" progId="Equation.DSMT4">
                  <p:embed/>
                </p:oleObj>
              </mc:Choice>
              <mc:Fallback>
                <p:oleObj name="Equation" r:id="rId14" imgW="215619" imgH="177569" progId="Equation.DSMT4">
                  <p:embed/>
                  <p:pic>
                    <p:nvPicPr>
                      <p:cNvPr id="0" name="Object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7055" y="3268554"/>
                        <a:ext cx="486134" cy="401589"/>
                      </a:xfrm>
                      <a:prstGeom prst="rect">
                        <a:avLst/>
                      </a:prstGeom>
                      <a:noFill/>
                    </p:spPr>
                  </p:pic>
                </p:oleObj>
              </mc:Fallback>
            </mc:AlternateContent>
          </a:graphicData>
        </a:graphic>
      </p:graphicFrame>
      <p:pic>
        <p:nvPicPr>
          <p:cNvPr id="39" name="Grafik 38"/>
          <p:cNvPicPr>
            <a:picLocks noChangeAspect="1"/>
          </p:cNvPicPr>
          <p:nvPr/>
        </p:nvPicPr>
        <p:blipFill>
          <a:blip r:embed="rId16"/>
          <a:stretch>
            <a:fillRect/>
          </a:stretch>
        </p:blipFill>
        <p:spPr>
          <a:xfrm>
            <a:off x="116909" y="3735977"/>
            <a:ext cx="2398012" cy="1654244"/>
          </a:xfrm>
          <a:prstGeom prst="rect">
            <a:avLst/>
          </a:prstGeom>
        </p:spPr>
      </p:pic>
      <p:graphicFrame>
        <p:nvGraphicFramePr>
          <p:cNvPr id="42" name="Objekt 41"/>
          <p:cNvGraphicFramePr>
            <a:graphicFrameLocks noChangeAspect="1"/>
          </p:cNvGraphicFramePr>
          <p:nvPr>
            <p:extLst>
              <p:ext uri="{D42A27DB-BD31-4B8C-83A1-F6EECF244321}">
                <p14:modId xmlns:p14="http://schemas.microsoft.com/office/powerpoint/2010/main" val="1477863595"/>
              </p:ext>
            </p:extLst>
          </p:nvPr>
        </p:nvGraphicFramePr>
        <p:xfrm>
          <a:off x="3133107" y="4307913"/>
          <a:ext cx="4698132" cy="421059"/>
        </p:xfrm>
        <a:graphic>
          <a:graphicData uri="http://schemas.openxmlformats.org/presentationml/2006/ole">
            <mc:AlternateContent xmlns:mc="http://schemas.openxmlformats.org/markup-compatibility/2006">
              <mc:Choice xmlns:v="urn:schemas-microsoft-com:vml" Requires="v">
                <p:oleObj spid="_x0000_s3212" name="Equation" r:id="rId17" imgW="2692080" imgH="241200" progId="Equation.DSMT4">
                  <p:embed/>
                </p:oleObj>
              </mc:Choice>
              <mc:Fallback>
                <p:oleObj name="Equation" r:id="rId17" imgW="2692080" imgH="241200" progId="Equation.DSMT4">
                  <p:embed/>
                  <p:pic>
                    <p:nvPicPr>
                      <p:cNvPr id="0" name=""/>
                      <p:cNvPicPr/>
                      <p:nvPr/>
                    </p:nvPicPr>
                    <p:blipFill>
                      <a:blip r:embed="rId18"/>
                      <a:stretch>
                        <a:fillRect/>
                      </a:stretch>
                    </p:blipFill>
                    <p:spPr>
                      <a:xfrm>
                        <a:off x="3133107" y="4307913"/>
                        <a:ext cx="4698132" cy="421059"/>
                      </a:xfrm>
                      <a:prstGeom prst="rect">
                        <a:avLst/>
                      </a:prstGeom>
                    </p:spPr>
                  </p:pic>
                </p:oleObj>
              </mc:Fallback>
            </mc:AlternateContent>
          </a:graphicData>
        </a:graphic>
      </p:graphicFrame>
      <p:pic>
        <p:nvPicPr>
          <p:cNvPr id="43" name="Grafik 42"/>
          <p:cNvPicPr>
            <a:picLocks noChangeAspect="1"/>
          </p:cNvPicPr>
          <p:nvPr/>
        </p:nvPicPr>
        <p:blipFill>
          <a:blip r:embed="rId19"/>
          <a:stretch>
            <a:fillRect/>
          </a:stretch>
        </p:blipFill>
        <p:spPr>
          <a:xfrm>
            <a:off x="8533433" y="4346020"/>
            <a:ext cx="1646136" cy="335946"/>
          </a:xfrm>
          <a:prstGeom prst="rect">
            <a:avLst/>
          </a:prstGeom>
        </p:spPr>
      </p:pic>
    </p:spTree>
    <p:extLst>
      <p:ext uri="{BB962C8B-B14F-4D97-AF65-F5344CB8AC3E}">
        <p14:creationId xmlns:p14="http://schemas.microsoft.com/office/powerpoint/2010/main" val="98106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86" y="2204770"/>
            <a:ext cx="2208342" cy="2208342"/>
          </a:xfrm>
          <a:prstGeom prst="rect">
            <a:avLst/>
          </a:prstGeom>
        </p:spPr>
      </p:pic>
      <p:sp>
        <p:nvSpPr>
          <p:cNvPr id="4" name="Rechteck 3"/>
          <p:cNvSpPr/>
          <p:nvPr/>
        </p:nvSpPr>
        <p:spPr>
          <a:xfrm>
            <a:off x="1750423" y="2954998"/>
            <a:ext cx="5683800" cy="707886"/>
          </a:xfrm>
          <a:prstGeom prst="rect">
            <a:avLst/>
          </a:prstGeom>
        </p:spPr>
        <p:txBody>
          <a:bodyPr wrap="none">
            <a:spAutoFit/>
          </a:bodyPr>
          <a:lstStyle/>
          <a:p>
            <a:r>
              <a:rPr lang="de-AT" sz="4000" dirty="0"/>
              <a:t>https://www.kaenguru.at/</a:t>
            </a:r>
          </a:p>
        </p:txBody>
      </p:sp>
      <p:sp>
        <p:nvSpPr>
          <p:cNvPr id="6" name="Rechteck 5"/>
          <p:cNvSpPr/>
          <p:nvPr/>
        </p:nvSpPr>
        <p:spPr>
          <a:xfrm>
            <a:off x="3885853" y="1246831"/>
            <a:ext cx="7299627" cy="707886"/>
          </a:xfrm>
          <a:prstGeom prst="rect">
            <a:avLst/>
          </a:prstGeom>
        </p:spPr>
        <p:txBody>
          <a:bodyPr wrap="none">
            <a:spAutoFit/>
          </a:bodyPr>
          <a:lstStyle/>
          <a:p>
            <a:r>
              <a:rPr lang="de-AT" sz="4000" dirty="0"/>
              <a:t>https://www.mathe-kaenguru.de/</a:t>
            </a:r>
          </a:p>
        </p:txBody>
      </p:sp>
      <p:pic>
        <p:nvPicPr>
          <p:cNvPr id="7" name="Grafik 6"/>
          <p:cNvPicPr>
            <a:picLocks noChangeAspect="1"/>
          </p:cNvPicPr>
          <p:nvPr/>
        </p:nvPicPr>
        <p:blipFill>
          <a:blip r:embed="rId3"/>
          <a:stretch>
            <a:fillRect/>
          </a:stretch>
        </p:blipFill>
        <p:spPr>
          <a:xfrm>
            <a:off x="1100501" y="416231"/>
            <a:ext cx="2264864" cy="2264864"/>
          </a:xfrm>
          <a:prstGeom prst="rect">
            <a:avLst/>
          </a:prstGeom>
        </p:spPr>
      </p:pic>
      <p:sp>
        <p:nvSpPr>
          <p:cNvPr id="8" name="Rechteck 7"/>
          <p:cNvSpPr/>
          <p:nvPr/>
        </p:nvSpPr>
        <p:spPr>
          <a:xfrm>
            <a:off x="5298946" y="4705507"/>
            <a:ext cx="4813882" cy="707886"/>
          </a:xfrm>
          <a:prstGeom prst="rect">
            <a:avLst/>
          </a:prstGeom>
        </p:spPr>
        <p:txBody>
          <a:bodyPr wrap="none">
            <a:spAutoFit/>
          </a:bodyPr>
          <a:lstStyle/>
          <a:p>
            <a:r>
              <a:rPr lang="de-AT" sz="4000" dirty="0"/>
              <a:t>https://www.aksf.org/</a:t>
            </a:r>
          </a:p>
        </p:txBody>
      </p:sp>
      <p:pic>
        <p:nvPicPr>
          <p:cNvPr id="10" name="Grafik 9"/>
          <p:cNvPicPr>
            <a:picLocks noChangeAspect="1"/>
          </p:cNvPicPr>
          <p:nvPr/>
        </p:nvPicPr>
        <p:blipFill>
          <a:blip r:embed="rId4"/>
          <a:stretch>
            <a:fillRect/>
          </a:stretch>
        </p:blipFill>
        <p:spPr>
          <a:xfrm>
            <a:off x="2336074" y="3758174"/>
            <a:ext cx="2323011" cy="2323011"/>
          </a:xfrm>
          <a:prstGeom prst="rect">
            <a:avLst/>
          </a:prstGeom>
        </p:spPr>
      </p:pic>
    </p:spTree>
    <p:extLst>
      <p:ext uri="{BB962C8B-B14F-4D97-AF65-F5344CB8AC3E}">
        <p14:creationId xmlns:p14="http://schemas.microsoft.com/office/powerpoint/2010/main" val="9191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478556" y="2109486"/>
            <a:ext cx="5559455" cy="1200329"/>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Von einem Würfel wurden alle Ecken wie abgebildet abgeschnitten. Wie viele Kanten hat der entstandene Körper?</a:t>
            </a:r>
            <a:endParaRPr lang="de-AT" sz="2400" dirty="0"/>
          </a:p>
        </p:txBody>
      </p:sp>
      <p:pic>
        <p:nvPicPr>
          <p:cNvPr id="4" name="Grafik 3"/>
          <p:cNvPicPr>
            <a:picLocks noChangeAspect="1"/>
          </p:cNvPicPr>
          <p:nvPr/>
        </p:nvPicPr>
        <p:blipFill>
          <a:blip r:embed="rId3"/>
          <a:stretch>
            <a:fillRect/>
          </a:stretch>
        </p:blipFill>
        <p:spPr>
          <a:xfrm>
            <a:off x="8769289" y="1737099"/>
            <a:ext cx="1990548" cy="1945101"/>
          </a:xfrm>
          <a:prstGeom prst="rect">
            <a:avLst/>
          </a:prstGeom>
        </p:spPr>
      </p:pic>
      <p:sp>
        <p:nvSpPr>
          <p:cNvPr id="5" name="Rechteck 4"/>
          <p:cNvSpPr/>
          <p:nvPr/>
        </p:nvSpPr>
        <p:spPr>
          <a:xfrm>
            <a:off x="2478556" y="4033827"/>
            <a:ext cx="4666344" cy="388696"/>
          </a:xfrm>
          <a:prstGeom prst="rect">
            <a:avLst/>
          </a:prstGeom>
        </p:spPr>
        <p:txBody>
          <a:bodyPr wrap="square">
            <a:spAutoFit/>
          </a:bodyPr>
          <a:lstStyle/>
          <a:p>
            <a:pPr marL="180340" indent="-180340">
              <a:lnSpc>
                <a:spcPct val="107000"/>
              </a:lnSpc>
              <a:spcAft>
                <a:spcPts val="200"/>
              </a:spcAft>
              <a:tabLst>
                <a:tab pos="180340" algn="l"/>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26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B) </a:t>
            </a:r>
            <a:r>
              <a:rPr lang="de-AT" dirty="0" smtClean="0">
                <a:latin typeface="Calibri" panose="020F0502020204030204" pitchFamily="34" charset="0"/>
                <a:ea typeface="Calibri" panose="020F0502020204030204" pitchFamily="34" charset="0"/>
                <a:cs typeface="Times New Roman" panose="02020603050405020304" pitchFamily="18" charset="0"/>
              </a:rPr>
              <a:t>30       (C</a:t>
            </a:r>
            <a:r>
              <a:rPr lang="de-AT" dirty="0">
                <a:latin typeface="Calibri" panose="020F0502020204030204" pitchFamily="34" charset="0"/>
                <a:ea typeface="Calibri" panose="020F0502020204030204" pitchFamily="34" charset="0"/>
                <a:cs typeface="Times New Roman" panose="02020603050405020304" pitchFamily="18" charset="0"/>
              </a:rPr>
              <a:t>) 36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D) 40	(E) 48</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9222707" y="5852068"/>
            <a:ext cx="2348720"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JUN08_09 / KAD08_09</a:t>
            </a:r>
            <a:endParaRPr lang="de-AT" dirty="0"/>
          </a:p>
        </p:txBody>
      </p:sp>
      <p:pic>
        <p:nvPicPr>
          <p:cNvPr id="7" name="Grafik 6"/>
          <p:cNvPicPr>
            <a:picLocks noChangeAspect="1"/>
          </p:cNvPicPr>
          <p:nvPr/>
        </p:nvPicPr>
        <p:blipFill>
          <a:blip r:embed="rId4"/>
          <a:stretch>
            <a:fillRect/>
          </a:stretch>
        </p:blipFill>
        <p:spPr>
          <a:xfrm>
            <a:off x="4359868" y="4542267"/>
            <a:ext cx="658425" cy="652329"/>
          </a:xfrm>
          <a:prstGeom prst="rect">
            <a:avLst/>
          </a:prstGeom>
        </p:spPr>
      </p:pic>
    </p:spTree>
    <p:extLst>
      <p:ext uri="{BB962C8B-B14F-4D97-AF65-F5344CB8AC3E}">
        <p14:creationId xmlns:p14="http://schemas.microsoft.com/office/powerpoint/2010/main" val="38586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050385" y="2011045"/>
            <a:ext cx="6096000" cy="1673022"/>
          </a:xfrm>
          <a:prstGeom prst="rect">
            <a:avLst/>
          </a:prstGeom>
        </p:spPr>
        <p:txBody>
          <a:bodyPr>
            <a:spAutoFit/>
          </a:bodyPr>
          <a:lstStyle/>
          <a:p>
            <a:pPr>
              <a:lnSpc>
                <a:spcPct val="107000"/>
              </a:lnSpc>
              <a:spcAft>
                <a:spcPts val="200"/>
              </a:spcAft>
              <a:tabLst>
                <a:tab pos="1980565" algn="l"/>
                <a:tab pos="3780790" algn="l"/>
              </a:tabLst>
            </a:pPr>
            <a:r>
              <a:rPr lang="de-AT" sz="2400" dirty="0">
                <a:latin typeface="Calibri" panose="020F0502020204030204" pitchFamily="34" charset="0"/>
                <a:ea typeface="Calibri" panose="020F0502020204030204" pitchFamily="34" charset="0"/>
                <a:cs typeface="Times New Roman" panose="02020603050405020304" pitchFamily="18" charset="0"/>
              </a:rPr>
              <a:t>Ein Fußball besteht aus weißen Sechsecken und schwarzen Fünfecken (siehe Abbildung). Der Fußball hat 12 Fünfecke. Wie viele Sechsecke hat er?</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710143" y="1354090"/>
            <a:ext cx="2629988" cy="2573429"/>
          </a:xfrm>
          <a:prstGeom prst="rect">
            <a:avLst/>
          </a:prstGeom>
        </p:spPr>
      </p:pic>
      <p:sp>
        <p:nvSpPr>
          <p:cNvPr id="5" name="Rechteck 4"/>
          <p:cNvSpPr/>
          <p:nvPr/>
        </p:nvSpPr>
        <p:spPr>
          <a:xfrm>
            <a:off x="2135777" y="4050813"/>
            <a:ext cx="4418197" cy="388696"/>
          </a:xfrm>
          <a:prstGeom prst="rect">
            <a:avLst/>
          </a:prstGeom>
        </p:spPr>
        <p:txBody>
          <a:bodyPr wrap="none">
            <a:spAutoFit/>
          </a:bodyPr>
          <a:lstStyle/>
          <a:p>
            <a:pPr marL="180340" indent="-180340">
              <a:lnSpc>
                <a:spcPct val="107000"/>
              </a:lnSpc>
              <a:spcAft>
                <a:spcPts val="200"/>
              </a:spcAft>
              <a:tabLst>
                <a:tab pos="180340" algn="l"/>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12	(B) </a:t>
            </a:r>
            <a:r>
              <a:rPr lang="de-AT" dirty="0" smtClean="0">
                <a:latin typeface="Calibri" panose="020F0502020204030204" pitchFamily="34" charset="0"/>
                <a:ea typeface="Calibri" panose="020F0502020204030204" pitchFamily="34" charset="0"/>
                <a:cs typeface="Times New Roman" panose="02020603050405020304" pitchFamily="18" charset="0"/>
              </a:rPr>
              <a:t>15       (C</a:t>
            </a:r>
            <a:r>
              <a:rPr lang="de-AT" dirty="0">
                <a:latin typeface="Calibri" panose="020F0502020204030204" pitchFamily="34" charset="0"/>
                <a:ea typeface="Calibri" panose="020F0502020204030204" pitchFamily="34" charset="0"/>
                <a:cs typeface="Times New Roman" panose="02020603050405020304" pitchFamily="18" charset="0"/>
              </a:rPr>
              <a:t>) 18	(D) </a:t>
            </a:r>
            <a:r>
              <a:rPr lang="de-AT" dirty="0" smtClean="0">
                <a:latin typeface="Calibri" panose="020F0502020204030204" pitchFamily="34" charset="0"/>
                <a:ea typeface="Calibri" panose="020F0502020204030204" pitchFamily="34" charset="0"/>
                <a:cs typeface="Times New Roman" panose="02020603050405020304" pitchFamily="18" charset="0"/>
              </a:rPr>
              <a:t>20	(E</a:t>
            </a:r>
            <a:r>
              <a:rPr lang="de-AT" dirty="0">
                <a:latin typeface="Calibri" panose="020F0502020204030204" pitchFamily="34" charset="0"/>
                <a:ea typeface="Calibri" panose="020F0502020204030204" pitchFamily="34" charset="0"/>
                <a:cs typeface="Times New Roman" panose="02020603050405020304" pitchFamily="18" charset="0"/>
              </a:rPr>
              <a:t>) 24</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160000" y="5699667"/>
            <a:ext cx="1180131"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KAD21_20</a:t>
            </a:r>
            <a:endParaRPr lang="de-AT" dirty="0"/>
          </a:p>
        </p:txBody>
      </p:sp>
      <p:pic>
        <p:nvPicPr>
          <p:cNvPr id="7" name="Grafik 6"/>
          <p:cNvPicPr>
            <a:picLocks noChangeAspect="1"/>
          </p:cNvPicPr>
          <p:nvPr/>
        </p:nvPicPr>
        <p:blipFill>
          <a:blip r:embed="rId4"/>
          <a:stretch>
            <a:fillRect/>
          </a:stretch>
        </p:blipFill>
        <p:spPr>
          <a:xfrm>
            <a:off x="4891314" y="4480090"/>
            <a:ext cx="658425" cy="652329"/>
          </a:xfrm>
          <a:prstGeom prst="rect">
            <a:avLst/>
          </a:prstGeom>
        </p:spPr>
      </p:pic>
    </p:spTree>
    <p:extLst>
      <p:ext uri="{BB962C8B-B14F-4D97-AF65-F5344CB8AC3E}">
        <p14:creationId xmlns:p14="http://schemas.microsoft.com/office/powerpoint/2010/main" val="359691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135777" y="1898560"/>
            <a:ext cx="6096000" cy="1938992"/>
          </a:xfrm>
          <a:prstGeom prst="rect">
            <a:avLst/>
          </a:prstGeom>
        </p:spPr>
        <p:txBody>
          <a:bodyPr>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Jede Seitenfläche des abgebildeten Polyeders ist entweder ein Dreieck oder ein Quadrat. Jedes Quadrat grenzt an 4 Dreiecke, und jedes Dreieck grenzt an 3 Quadrate. Das Polyeder hat 6 Quadrate. Wie viele Dreiecke hat es?</a:t>
            </a:r>
            <a:endParaRPr lang="de-AT" sz="2400" dirty="0"/>
          </a:p>
        </p:txBody>
      </p:sp>
      <p:pic>
        <p:nvPicPr>
          <p:cNvPr id="4" name="Grafik 3"/>
          <p:cNvPicPr>
            <a:picLocks noChangeAspect="1"/>
          </p:cNvPicPr>
          <p:nvPr/>
        </p:nvPicPr>
        <p:blipFill>
          <a:blip r:embed="rId3"/>
          <a:stretch>
            <a:fillRect/>
          </a:stretch>
        </p:blipFill>
        <p:spPr>
          <a:xfrm>
            <a:off x="8414657" y="1360542"/>
            <a:ext cx="3210133" cy="2821930"/>
          </a:xfrm>
          <a:prstGeom prst="rect">
            <a:avLst/>
          </a:prstGeom>
        </p:spPr>
      </p:pic>
      <p:sp>
        <p:nvSpPr>
          <p:cNvPr id="5" name="Rechteck 4"/>
          <p:cNvSpPr/>
          <p:nvPr/>
        </p:nvSpPr>
        <p:spPr>
          <a:xfrm>
            <a:off x="2135777" y="4182472"/>
            <a:ext cx="4377511" cy="369332"/>
          </a:xfrm>
          <a:prstGeom prst="rect">
            <a:avLst/>
          </a:prstGeom>
        </p:spPr>
        <p:txBody>
          <a:bodyPr wrap="square">
            <a:spAutoFit/>
          </a:bodyPr>
          <a:lstStyle/>
          <a:p>
            <a:r>
              <a:rPr lang="de-AT" dirty="0">
                <a:latin typeface="Calibri" panose="020F0502020204030204" pitchFamily="34" charset="0"/>
                <a:ea typeface="Calibri" panose="020F0502020204030204" pitchFamily="34" charset="0"/>
                <a:cs typeface="Times New Roman" panose="02020603050405020304" pitchFamily="18" charset="0"/>
              </a:rPr>
              <a:t>(A) 5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B) 6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C) 7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D) 8	</a:t>
            </a:r>
            <a:r>
              <a:rPr lang="de-AT" dirty="0" smtClean="0">
                <a:latin typeface="Calibri" panose="020F0502020204030204" pitchFamily="34" charset="0"/>
                <a:ea typeface="Calibri" panose="020F0502020204030204" pitchFamily="34" charset="0"/>
                <a:cs typeface="Times New Roman" panose="02020603050405020304" pitchFamily="18" charset="0"/>
              </a:rPr>
              <a:t>(</a:t>
            </a:r>
            <a:r>
              <a:rPr lang="de-AT" dirty="0">
                <a:latin typeface="Calibri" panose="020F0502020204030204" pitchFamily="34" charset="0"/>
                <a:ea typeface="Calibri" panose="020F0502020204030204" pitchFamily="34" charset="0"/>
                <a:cs typeface="Times New Roman" panose="02020603050405020304" pitchFamily="18" charset="0"/>
              </a:rPr>
              <a:t>E) 9</a:t>
            </a:r>
            <a:endParaRPr lang="de-AT" dirty="0"/>
          </a:p>
        </p:txBody>
      </p:sp>
      <p:sp>
        <p:nvSpPr>
          <p:cNvPr id="6" name="Rechteck 5"/>
          <p:cNvSpPr/>
          <p:nvPr/>
        </p:nvSpPr>
        <p:spPr>
          <a:xfrm>
            <a:off x="10566554" y="5818200"/>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STU17_14</a:t>
            </a:r>
            <a:endParaRPr lang="de-AT" dirty="0"/>
          </a:p>
        </p:txBody>
      </p:sp>
      <p:pic>
        <p:nvPicPr>
          <p:cNvPr id="7" name="Grafik 6"/>
          <p:cNvPicPr>
            <a:picLocks noChangeAspect="1"/>
          </p:cNvPicPr>
          <p:nvPr/>
        </p:nvPicPr>
        <p:blipFill>
          <a:blip r:embed="rId4"/>
          <a:stretch>
            <a:fillRect/>
          </a:stretch>
        </p:blipFill>
        <p:spPr>
          <a:xfrm>
            <a:off x="4854564" y="4739334"/>
            <a:ext cx="658425" cy="652329"/>
          </a:xfrm>
          <a:prstGeom prst="rect">
            <a:avLst/>
          </a:prstGeom>
        </p:spPr>
      </p:pic>
    </p:spTree>
    <p:extLst>
      <p:ext uri="{BB962C8B-B14F-4D97-AF65-F5344CB8AC3E}">
        <p14:creationId xmlns:p14="http://schemas.microsoft.com/office/powerpoint/2010/main" val="13805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231747" y="996778"/>
            <a:ext cx="6096000" cy="4154984"/>
          </a:xfrm>
          <a:prstGeom prst="rect">
            <a:avLst/>
          </a:prstGeom>
        </p:spPr>
        <p:txBody>
          <a:bodyPr>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Zwölf Seitenflächen des abgebildeten 3D-Objekts sind regelmäßige Fünfecke. Alle übrigen Seitenflächen sind entweder gleichseitige Dreiecke oder Quadrate. Jede fünfseitige Fläche grenzt an 5 quadratische Flächen, jede dreieckige Fläche grenzt an drei quadratische Flächen. Johann schreibt die Zahl 5 auf jede fünfseitige Fläche, die Zahl 1 auf jede dreieckige Fläche und die Zahl -1 auf jede quadratische Fläche. Wie groß ist die Summe aller Zahlen auf dem Objekt?</a:t>
            </a:r>
            <a:endParaRPr lang="de-AT" sz="2400" dirty="0"/>
          </a:p>
        </p:txBody>
      </p:sp>
      <p:pic>
        <p:nvPicPr>
          <p:cNvPr id="4" name="Grafik 3"/>
          <p:cNvPicPr>
            <a:picLocks noChangeAspect="1"/>
          </p:cNvPicPr>
          <p:nvPr/>
        </p:nvPicPr>
        <p:blipFill>
          <a:blip r:embed="rId4"/>
          <a:stretch>
            <a:fillRect/>
          </a:stretch>
        </p:blipFill>
        <p:spPr>
          <a:xfrm>
            <a:off x="8815291" y="996778"/>
            <a:ext cx="2403133" cy="2390486"/>
          </a:xfrm>
          <a:prstGeom prst="rect">
            <a:avLst/>
          </a:prstGeom>
        </p:spPr>
      </p:pic>
      <p:pic>
        <p:nvPicPr>
          <p:cNvPr id="5" name="Grafik 4"/>
          <p:cNvPicPr>
            <a:picLocks noChangeAspect="1"/>
          </p:cNvPicPr>
          <p:nvPr/>
        </p:nvPicPr>
        <p:blipFill>
          <a:blip r:embed="rId5"/>
          <a:stretch>
            <a:fillRect/>
          </a:stretch>
        </p:blipFill>
        <p:spPr>
          <a:xfrm>
            <a:off x="8989023" y="3666989"/>
            <a:ext cx="2055668" cy="2116426"/>
          </a:xfrm>
          <a:prstGeom prst="rect">
            <a:avLst/>
          </a:prstGeom>
        </p:spPr>
      </p:pic>
      <p:sp>
        <p:nvSpPr>
          <p:cNvPr id="6" name="Rechteck 5"/>
          <p:cNvSpPr/>
          <p:nvPr/>
        </p:nvSpPr>
        <p:spPr>
          <a:xfrm>
            <a:off x="2231747" y="5394719"/>
            <a:ext cx="4535216" cy="388696"/>
          </a:xfrm>
          <a:prstGeom prst="rect">
            <a:avLst/>
          </a:prstGeom>
        </p:spPr>
        <p:txBody>
          <a:bodyPr wrap="none">
            <a:spAutoFit/>
          </a:bodyPr>
          <a:lstStyle/>
          <a:p>
            <a:pPr marL="180340" indent="-180340">
              <a:lnSpc>
                <a:spcPct val="107000"/>
              </a:lnSpc>
              <a:spcAft>
                <a:spcPts val="200"/>
              </a:spcAft>
              <a:tabLst>
                <a:tab pos="180340" algn="l"/>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20	(B) </a:t>
            </a:r>
            <a:r>
              <a:rPr lang="de-AT" dirty="0" smtClean="0">
                <a:latin typeface="Calibri" panose="020F0502020204030204" pitchFamily="34" charset="0"/>
                <a:ea typeface="Calibri" panose="020F0502020204030204" pitchFamily="34" charset="0"/>
                <a:cs typeface="Times New Roman" panose="02020603050405020304" pitchFamily="18" charset="0"/>
              </a:rPr>
              <a:t>50       (C</a:t>
            </a:r>
            <a:r>
              <a:rPr lang="de-AT" dirty="0">
                <a:latin typeface="Calibri" panose="020F0502020204030204" pitchFamily="34" charset="0"/>
                <a:ea typeface="Calibri" panose="020F0502020204030204" pitchFamily="34" charset="0"/>
                <a:cs typeface="Times New Roman" panose="02020603050405020304" pitchFamily="18" charset="0"/>
              </a:rPr>
              <a:t>) 60	(D) 80	(E) 120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10532534" y="5953667"/>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STU21_23</a:t>
            </a:r>
            <a:endParaRPr lang="de-AT" dirty="0"/>
          </a:p>
        </p:txBody>
      </p:sp>
      <p:pic>
        <p:nvPicPr>
          <p:cNvPr id="8" name="Grafik 7"/>
          <p:cNvPicPr>
            <a:picLocks noChangeAspect="1"/>
          </p:cNvPicPr>
          <p:nvPr/>
        </p:nvPicPr>
        <p:blipFill>
          <a:blip r:embed="rId6"/>
          <a:stretch>
            <a:fillRect/>
          </a:stretch>
        </p:blipFill>
        <p:spPr>
          <a:xfrm>
            <a:off x="3155025" y="5812168"/>
            <a:ext cx="658425" cy="652329"/>
          </a:xfrm>
          <a:prstGeom prst="rect">
            <a:avLst/>
          </a:prstGeom>
        </p:spPr>
      </p:pic>
      <p:graphicFrame>
        <p:nvGraphicFramePr>
          <p:cNvPr id="10" name="Objekt 9"/>
          <p:cNvGraphicFramePr>
            <a:graphicFrameLocks noChangeAspect="1"/>
          </p:cNvGraphicFramePr>
          <p:nvPr>
            <p:extLst>
              <p:ext uri="{D42A27DB-BD31-4B8C-83A1-F6EECF244321}">
                <p14:modId xmlns:p14="http://schemas.microsoft.com/office/powerpoint/2010/main" val="1039605198"/>
              </p:ext>
            </p:extLst>
          </p:nvPr>
        </p:nvGraphicFramePr>
        <p:xfrm>
          <a:off x="5275579" y="5953667"/>
          <a:ext cx="3383758" cy="503964"/>
        </p:xfrm>
        <a:graphic>
          <a:graphicData uri="http://schemas.openxmlformats.org/presentationml/2006/ole">
            <mc:AlternateContent xmlns:mc="http://schemas.openxmlformats.org/markup-compatibility/2006">
              <mc:Choice xmlns:v="urn:schemas-microsoft-com:vml" Requires="v">
                <p:oleObj spid="_x0000_s4109" name="Equation" r:id="rId7" imgW="1193760" imgH="177480" progId="Equation.DSMT4">
                  <p:embed/>
                </p:oleObj>
              </mc:Choice>
              <mc:Fallback>
                <p:oleObj name="Equation" r:id="rId7" imgW="1193760" imgH="177480" progId="Equation.DSMT4">
                  <p:embed/>
                  <p:pic>
                    <p:nvPicPr>
                      <p:cNvPr id="0" name=""/>
                      <p:cNvPicPr/>
                      <p:nvPr/>
                    </p:nvPicPr>
                    <p:blipFill>
                      <a:blip r:embed="rId8"/>
                      <a:stretch>
                        <a:fillRect/>
                      </a:stretch>
                    </p:blipFill>
                    <p:spPr>
                      <a:xfrm>
                        <a:off x="5275579" y="5953667"/>
                        <a:ext cx="3383758" cy="503964"/>
                      </a:xfrm>
                      <a:prstGeom prst="rect">
                        <a:avLst/>
                      </a:prstGeom>
                    </p:spPr>
                  </p:pic>
                </p:oleObj>
              </mc:Fallback>
            </mc:AlternateContent>
          </a:graphicData>
        </a:graphic>
      </p:graphicFrame>
    </p:spTree>
    <p:extLst>
      <p:ext uri="{BB962C8B-B14F-4D97-AF65-F5344CB8AC3E}">
        <p14:creationId xmlns:p14="http://schemas.microsoft.com/office/powerpoint/2010/main" val="103654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522100" y="1763493"/>
            <a:ext cx="7039912" cy="1673022"/>
          </a:xfrm>
          <a:prstGeom prst="rect">
            <a:avLst/>
          </a:prstGeom>
        </p:spPr>
        <p:txBody>
          <a:bodyPr wrap="square">
            <a:spAutoFit/>
          </a:bodyPr>
          <a:lstStyle/>
          <a:p>
            <a:pPr>
              <a:lnSpc>
                <a:spcPct val="107000"/>
              </a:lnSpc>
              <a:spcAft>
                <a:spcPts val="800"/>
              </a:spcAft>
            </a:pPr>
            <a:r>
              <a:rPr lang="de-AT" sz="2400" dirty="0">
                <a:latin typeface="Calibri" panose="020F0502020204030204" pitchFamily="34" charset="0"/>
                <a:ea typeface="Calibri" panose="020F0502020204030204" pitchFamily="34" charset="0"/>
                <a:cs typeface="Times New Roman" panose="02020603050405020304" pitchFamily="18" charset="0"/>
              </a:rPr>
              <a:t>Die Flächen eines Würfels sind entweder weiß, grau oder schwarz. Gegenüberliegende Flächen haben immer verschiedene Farben. Welches der folgenden Netze gehört nicht zu einem solchen Würfel?</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922417" y="3436515"/>
            <a:ext cx="8872137" cy="2245693"/>
          </a:xfrm>
          <a:prstGeom prst="rect">
            <a:avLst/>
          </a:prstGeom>
        </p:spPr>
      </p:pic>
      <p:sp>
        <p:nvSpPr>
          <p:cNvPr id="5" name="Rechteck 4"/>
          <p:cNvSpPr/>
          <p:nvPr/>
        </p:nvSpPr>
        <p:spPr>
          <a:xfrm>
            <a:off x="10499992" y="5876252"/>
            <a:ext cx="1162498"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BEN18_15</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5"/>
          <p:cNvPicPr>
            <a:picLocks noChangeAspect="1"/>
          </p:cNvPicPr>
          <p:nvPr/>
        </p:nvPicPr>
        <p:blipFill>
          <a:blip r:embed="rId4"/>
          <a:stretch>
            <a:fillRect/>
          </a:stretch>
        </p:blipFill>
        <p:spPr>
          <a:xfrm>
            <a:off x="8903587" y="5586570"/>
            <a:ext cx="658425" cy="652329"/>
          </a:xfrm>
          <a:prstGeom prst="rect">
            <a:avLst/>
          </a:prstGeom>
        </p:spPr>
      </p:pic>
    </p:spTree>
    <p:extLst>
      <p:ext uri="{BB962C8B-B14F-4D97-AF65-F5344CB8AC3E}">
        <p14:creationId xmlns:p14="http://schemas.microsoft.com/office/powerpoint/2010/main" val="3653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327453" y="1301084"/>
            <a:ext cx="6096000" cy="1673022"/>
          </a:xfrm>
          <a:prstGeom prst="rect">
            <a:avLst/>
          </a:prstGeom>
        </p:spPr>
        <p:txBody>
          <a:bodyPr>
            <a:spAutoFit/>
          </a:bodyPr>
          <a:lstStyle/>
          <a:p>
            <a:pPr>
              <a:lnSpc>
                <a:spcPct val="107000"/>
              </a:lnSpc>
              <a:spcAft>
                <a:spcPts val="400"/>
              </a:spcAft>
            </a:pPr>
            <a:r>
              <a:rPr lang="de-AT" sz="2400" dirty="0">
                <a:latin typeface="Calibri" panose="020F0502020204030204" pitchFamily="34" charset="0"/>
                <a:ea typeface="Calibri" panose="020F0502020204030204" pitchFamily="34" charset="0"/>
                <a:cs typeface="Times New Roman" panose="02020603050405020304" pitchFamily="18" charset="0"/>
              </a:rPr>
              <a:t>Der dunkle Streckenzug halbiert die Oberfläche des rechts abgebildeten Würfels. Welche Abbildung könnte das Netz des Würfels darstellen?</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615130" y="931606"/>
            <a:ext cx="2838649" cy="3154054"/>
          </a:xfrm>
          <a:prstGeom prst="rect">
            <a:avLst/>
          </a:prstGeom>
        </p:spPr>
      </p:pic>
      <p:pic>
        <p:nvPicPr>
          <p:cNvPr id="5" name="Grafik 4"/>
          <p:cNvPicPr>
            <a:picLocks noChangeAspect="1"/>
          </p:cNvPicPr>
          <p:nvPr/>
        </p:nvPicPr>
        <p:blipFill>
          <a:blip r:embed="rId4"/>
          <a:stretch>
            <a:fillRect/>
          </a:stretch>
        </p:blipFill>
        <p:spPr>
          <a:xfrm>
            <a:off x="1289951" y="3278412"/>
            <a:ext cx="10416017" cy="2878910"/>
          </a:xfrm>
          <a:prstGeom prst="rect">
            <a:avLst/>
          </a:prstGeom>
        </p:spPr>
      </p:pic>
      <p:sp>
        <p:nvSpPr>
          <p:cNvPr id="6" name="Rechteck 5"/>
          <p:cNvSpPr/>
          <p:nvPr/>
        </p:nvSpPr>
        <p:spPr>
          <a:xfrm>
            <a:off x="10330137" y="5656119"/>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KAD11_20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5"/>
          <a:stretch>
            <a:fillRect/>
          </a:stretch>
        </p:blipFill>
        <p:spPr>
          <a:xfrm>
            <a:off x="872862" y="3278412"/>
            <a:ext cx="658425" cy="652329"/>
          </a:xfrm>
          <a:prstGeom prst="rect">
            <a:avLst/>
          </a:prstGeom>
        </p:spPr>
      </p:pic>
    </p:spTree>
    <p:extLst>
      <p:ext uri="{BB962C8B-B14F-4D97-AF65-F5344CB8AC3E}">
        <p14:creationId xmlns:p14="http://schemas.microsoft.com/office/powerpoint/2010/main" val="6508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027544" y="2298058"/>
            <a:ext cx="5198050" cy="830997"/>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rPr>
              <a:t>Welchen der folgenden Würfel kann man aus dem abgebildeten Netz falten?</a:t>
            </a:r>
            <a:endParaRPr lang="de-AT" sz="2400" dirty="0"/>
          </a:p>
        </p:txBody>
      </p:sp>
      <p:pic>
        <p:nvPicPr>
          <p:cNvPr id="4" name="Grafik 3"/>
          <p:cNvPicPr>
            <a:picLocks noChangeAspect="1"/>
          </p:cNvPicPr>
          <p:nvPr/>
        </p:nvPicPr>
        <p:blipFill>
          <a:blip r:embed="rId3"/>
          <a:stretch>
            <a:fillRect/>
          </a:stretch>
        </p:blipFill>
        <p:spPr>
          <a:xfrm>
            <a:off x="7811590" y="1243651"/>
            <a:ext cx="3586218" cy="3561822"/>
          </a:xfrm>
          <a:prstGeom prst="rect">
            <a:avLst/>
          </a:prstGeom>
        </p:spPr>
      </p:pic>
      <p:pic>
        <p:nvPicPr>
          <p:cNvPr id="5" name="Grafik 4"/>
          <p:cNvPicPr>
            <a:picLocks noChangeAspect="1"/>
          </p:cNvPicPr>
          <p:nvPr/>
        </p:nvPicPr>
        <p:blipFill>
          <a:blip r:embed="rId4"/>
          <a:stretch>
            <a:fillRect/>
          </a:stretch>
        </p:blipFill>
        <p:spPr>
          <a:xfrm>
            <a:off x="873210" y="3874576"/>
            <a:ext cx="11682842" cy="1861793"/>
          </a:xfrm>
          <a:prstGeom prst="rect">
            <a:avLst/>
          </a:prstGeom>
        </p:spPr>
      </p:pic>
      <p:sp>
        <p:nvSpPr>
          <p:cNvPr id="6" name="Rechteck 5"/>
          <p:cNvSpPr/>
          <p:nvPr/>
        </p:nvSpPr>
        <p:spPr>
          <a:xfrm>
            <a:off x="10292912" y="5867059"/>
            <a:ext cx="2693366" cy="388696"/>
          </a:xfrm>
          <a:prstGeom prst="rect">
            <a:avLst/>
          </a:prstGeom>
        </p:spPr>
        <p:txBody>
          <a:bodyPr wrap="none">
            <a:spAutoFit/>
          </a:bodyPr>
          <a:lstStyle/>
          <a:p>
            <a:pPr marR="1530350">
              <a:lnSpc>
                <a:spcPct val="107000"/>
              </a:lnSpc>
              <a:spcAft>
                <a:spcPts val="1800"/>
              </a:spcAft>
              <a:tabLst>
                <a:tab pos="900430" algn="l"/>
                <a:tab pos="2700655" algn="l"/>
              </a:tabLst>
            </a:pPr>
            <a:r>
              <a:rPr lang="de-AT" b="1" dirty="0">
                <a:latin typeface="Calibri" panose="020F0502020204030204" pitchFamily="34" charset="0"/>
                <a:ea typeface="Calibri" panose="020F0502020204030204" pitchFamily="34" charset="0"/>
                <a:cs typeface="Calibri" panose="020F0502020204030204" pitchFamily="34" charset="0"/>
              </a:rPr>
              <a:t>JUN05_09</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5"/>
          <a:stretch>
            <a:fillRect/>
          </a:stretch>
        </p:blipFill>
        <p:spPr>
          <a:xfrm>
            <a:off x="7153165" y="5784446"/>
            <a:ext cx="658425" cy="652329"/>
          </a:xfrm>
          <a:prstGeom prst="rect">
            <a:avLst/>
          </a:prstGeom>
        </p:spPr>
      </p:pic>
    </p:spTree>
    <p:extLst>
      <p:ext uri="{BB962C8B-B14F-4D97-AF65-F5344CB8AC3E}">
        <p14:creationId xmlns:p14="http://schemas.microsoft.com/office/powerpoint/2010/main" val="34393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010229" y="1879192"/>
            <a:ext cx="5888446" cy="1569660"/>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Die Figur stellt ein Netz eines dreiseitigen Prismas dar. Welche Seite der Figur bildet mit der Seite UV eine Kante des Prismas, wenn das Netz zusammengefaltet wird?</a:t>
            </a:r>
            <a:endParaRPr lang="de-AT" sz="2400" dirty="0"/>
          </a:p>
        </p:txBody>
      </p:sp>
      <p:pic>
        <p:nvPicPr>
          <p:cNvPr id="4" name="Grafik 3"/>
          <p:cNvPicPr>
            <a:picLocks noChangeAspect="1"/>
          </p:cNvPicPr>
          <p:nvPr/>
        </p:nvPicPr>
        <p:blipFill>
          <a:blip r:embed="rId3"/>
          <a:stretch>
            <a:fillRect/>
          </a:stretch>
        </p:blipFill>
        <p:spPr>
          <a:xfrm>
            <a:off x="8130406" y="1283879"/>
            <a:ext cx="2808526" cy="3324890"/>
          </a:xfrm>
          <a:prstGeom prst="rect">
            <a:avLst/>
          </a:prstGeom>
        </p:spPr>
      </p:pic>
      <p:sp>
        <p:nvSpPr>
          <p:cNvPr id="5" name="Rechteck 4"/>
          <p:cNvSpPr/>
          <p:nvPr/>
        </p:nvSpPr>
        <p:spPr>
          <a:xfrm>
            <a:off x="1193790" y="4504663"/>
            <a:ext cx="4464877" cy="388696"/>
          </a:xfrm>
          <a:prstGeom prst="rect">
            <a:avLst/>
          </a:prstGeom>
        </p:spPr>
        <p:txBody>
          <a:bodyPr wrap="none">
            <a:spAutoFit/>
          </a:bodyPr>
          <a:lstStyle/>
          <a:p>
            <a:pPr>
              <a:lnSpc>
                <a:spcPct val="107000"/>
              </a:lnSpc>
              <a:spcAft>
                <a:spcPts val="800"/>
              </a:spcAft>
              <a:tabLst>
                <a:tab pos="900430" algn="l"/>
                <a:tab pos="2700655" algn="l"/>
              </a:tabLst>
            </a:pPr>
            <a:r>
              <a:rPr lang="en-CA" dirty="0">
                <a:latin typeface="Calibri" panose="020F0502020204030204" pitchFamily="34" charset="0"/>
                <a:ea typeface="Calibri" panose="020F0502020204030204" pitchFamily="34" charset="0"/>
                <a:cs typeface="Times New Roman" panose="02020603050405020304" pitchFamily="18" charset="0"/>
              </a:rPr>
              <a:t>(A) WV	(B) </a:t>
            </a:r>
            <a:r>
              <a:rPr lang="en-CA" dirty="0" smtClean="0">
                <a:latin typeface="Calibri" panose="020F0502020204030204" pitchFamily="34" charset="0"/>
                <a:ea typeface="Calibri" panose="020F0502020204030204" pitchFamily="34" charset="0"/>
                <a:cs typeface="Times New Roman" panose="02020603050405020304" pitchFamily="18" charset="0"/>
              </a:rPr>
              <a:t>XW      (C</a:t>
            </a:r>
            <a:r>
              <a:rPr lang="en-CA" dirty="0">
                <a:latin typeface="Calibri" panose="020F0502020204030204" pitchFamily="34" charset="0"/>
                <a:ea typeface="Calibri" panose="020F0502020204030204" pitchFamily="34" charset="0"/>
                <a:cs typeface="Times New Roman" panose="02020603050405020304" pitchFamily="18" charset="0"/>
              </a:rPr>
              <a:t>) XY	(D) QR	</a:t>
            </a:r>
            <a:r>
              <a:rPr lang="en-CA" dirty="0" smtClean="0">
                <a:latin typeface="Calibri" panose="020F0502020204030204" pitchFamily="34" charset="0"/>
                <a:ea typeface="Calibri" panose="020F0502020204030204" pitchFamily="34" charset="0"/>
                <a:cs typeface="Times New Roman" panose="02020603050405020304" pitchFamily="18" charset="0"/>
              </a:rPr>
              <a:t>(</a:t>
            </a:r>
            <a:r>
              <a:rPr lang="en-CA" dirty="0">
                <a:latin typeface="Calibri" panose="020F0502020204030204" pitchFamily="34" charset="0"/>
                <a:ea typeface="Calibri" panose="020F0502020204030204" pitchFamily="34" charset="0"/>
                <a:cs typeface="Times New Roman" panose="02020603050405020304" pitchFamily="18" charset="0"/>
              </a:rPr>
              <a:t>E) RS</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348866" y="5774994"/>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KAD15_07</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097015" y="4984415"/>
            <a:ext cx="658425" cy="652329"/>
          </a:xfrm>
          <a:prstGeom prst="rect">
            <a:avLst/>
          </a:prstGeom>
        </p:spPr>
      </p:pic>
    </p:spTree>
    <p:extLst>
      <p:ext uri="{BB962C8B-B14F-4D97-AF65-F5344CB8AC3E}">
        <p14:creationId xmlns:p14="http://schemas.microsoft.com/office/powerpoint/2010/main" val="31936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208107" y="2011045"/>
            <a:ext cx="5411893" cy="1200329"/>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Im Bild sehen wir einen Würfel und vier markierte Winkel. Wie groß ist die Summe dieser Winkel?</a:t>
            </a:r>
            <a:endParaRPr lang="de-AT" sz="2400" dirty="0"/>
          </a:p>
        </p:txBody>
      </p:sp>
      <p:pic>
        <p:nvPicPr>
          <p:cNvPr id="4" name="Grafik 3"/>
          <p:cNvPicPr>
            <a:picLocks noChangeAspect="1"/>
          </p:cNvPicPr>
          <p:nvPr/>
        </p:nvPicPr>
        <p:blipFill>
          <a:blip r:embed="rId3"/>
          <a:stretch>
            <a:fillRect/>
          </a:stretch>
        </p:blipFill>
        <p:spPr>
          <a:xfrm>
            <a:off x="7977051" y="1493457"/>
            <a:ext cx="3521097" cy="2863175"/>
          </a:xfrm>
          <a:prstGeom prst="rect">
            <a:avLst/>
          </a:prstGeom>
        </p:spPr>
      </p:pic>
      <p:sp>
        <p:nvSpPr>
          <p:cNvPr id="5" name="Rechteck 4"/>
          <p:cNvSpPr/>
          <p:nvPr/>
        </p:nvSpPr>
        <p:spPr>
          <a:xfrm>
            <a:off x="2208107" y="3590506"/>
            <a:ext cx="4560864" cy="388696"/>
          </a:xfrm>
          <a:prstGeom prst="rect">
            <a:avLst/>
          </a:prstGeom>
        </p:spPr>
        <p:txBody>
          <a:bodyPr wrap="none">
            <a:spAutoFit/>
          </a:bodyPr>
          <a:lstStyle/>
          <a:p>
            <a:pPr>
              <a:lnSpc>
                <a:spcPct val="107000"/>
              </a:lnSpc>
              <a:spcAft>
                <a:spcPts val="800"/>
              </a:spcAft>
              <a:tabLst>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315°	(B) 330° </a:t>
            </a:r>
            <a:r>
              <a:rPr lang="de-AT" dirty="0" smtClean="0">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C) 345°	(D) 360°	(E)375°</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617199" y="5960919"/>
            <a:ext cx="114807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JUN16_19</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249713" y="4164989"/>
            <a:ext cx="658425" cy="652329"/>
          </a:xfrm>
          <a:prstGeom prst="rect">
            <a:avLst/>
          </a:prstGeom>
        </p:spPr>
      </p:pic>
      <p:pic>
        <p:nvPicPr>
          <p:cNvPr id="8" name="Grafik 7"/>
          <p:cNvPicPr>
            <a:picLocks noChangeAspect="1"/>
          </p:cNvPicPr>
          <p:nvPr/>
        </p:nvPicPr>
        <p:blipFill>
          <a:blip r:embed="rId5"/>
          <a:stretch>
            <a:fillRect/>
          </a:stretch>
        </p:blipFill>
        <p:spPr>
          <a:xfrm>
            <a:off x="5052644" y="5207725"/>
            <a:ext cx="4206524" cy="462255"/>
          </a:xfrm>
          <a:prstGeom prst="rect">
            <a:avLst/>
          </a:prstGeom>
        </p:spPr>
      </p:pic>
    </p:spTree>
    <p:extLst>
      <p:ext uri="{BB962C8B-B14F-4D97-AF65-F5344CB8AC3E}">
        <p14:creationId xmlns:p14="http://schemas.microsoft.com/office/powerpoint/2010/main" val="36089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2303901" y="1497505"/>
            <a:ext cx="6096000" cy="2677656"/>
          </a:xfrm>
          <a:prstGeom prst="rect">
            <a:avLst/>
          </a:prstGeom>
        </p:spPr>
        <p:txBody>
          <a:bodyPr>
            <a:spAutoFit/>
          </a:bodyPr>
          <a:lstStyle/>
          <a:p>
            <a:pPr>
              <a:spcAft>
                <a:spcPts val="0"/>
              </a:spcAft>
            </a:pPr>
            <a:r>
              <a:rPr lang="de-AT" sz="2400" dirty="0">
                <a:solidFill>
                  <a:srgbClr val="000000"/>
                </a:solidFill>
                <a:latin typeface="Calibri" panose="020F0502020204030204" pitchFamily="34" charset="0"/>
                <a:ea typeface="Calibri" panose="020F0502020204030204" pitchFamily="34" charset="0"/>
              </a:rPr>
              <a:t>Im Bild sehen wir ein geschlossenes Vieleck, dessen Eckpunkte jeweils die Mittelpunkte der Würfelkanten sind. Ein Innenwinkel wird wie üblich als der Winkel definiert, den zwei Vieleck-seiten im gemeinsamen Endpunkt einschließen. Wie groß ist die Summe aller Innenwinkel des Vielecks? </a:t>
            </a:r>
            <a:endParaRPr lang="de-AT" sz="2400" dirty="0">
              <a:solidFill>
                <a:srgbClr val="000000"/>
              </a:solidFill>
              <a:effectLst/>
              <a:latin typeface="Calibri" panose="020F0502020204030204" pitchFamily="34" charset="0"/>
              <a:ea typeface="Calibri" panose="020F0502020204030204" pitchFamily="34" charset="0"/>
            </a:endParaRPr>
          </a:p>
        </p:txBody>
      </p:sp>
      <p:pic>
        <p:nvPicPr>
          <p:cNvPr id="4" name="Grafik 3"/>
          <p:cNvPicPr>
            <a:picLocks noChangeAspect="1"/>
          </p:cNvPicPr>
          <p:nvPr/>
        </p:nvPicPr>
        <p:blipFill>
          <a:blip r:embed="rId3"/>
          <a:stretch>
            <a:fillRect/>
          </a:stretch>
        </p:blipFill>
        <p:spPr>
          <a:xfrm>
            <a:off x="8446173" y="1432751"/>
            <a:ext cx="3113268" cy="3085838"/>
          </a:xfrm>
          <a:prstGeom prst="rect">
            <a:avLst/>
          </a:prstGeom>
        </p:spPr>
      </p:pic>
      <p:sp>
        <p:nvSpPr>
          <p:cNvPr id="5" name="Rechteck 4"/>
          <p:cNvSpPr/>
          <p:nvPr/>
        </p:nvSpPr>
        <p:spPr>
          <a:xfrm>
            <a:off x="2303901" y="4409702"/>
            <a:ext cx="5745305" cy="369332"/>
          </a:xfrm>
          <a:prstGeom prst="rect">
            <a:avLst/>
          </a:prstGeom>
        </p:spPr>
        <p:txBody>
          <a:bodyPr wrap="square">
            <a:spAutoFit/>
          </a:bodyPr>
          <a:lstStyle/>
          <a:p>
            <a:pPr>
              <a:spcAft>
                <a:spcPts val="0"/>
              </a:spcAft>
              <a:tabLst>
                <a:tab pos="900430" algn="l"/>
                <a:tab pos="2700655" algn="l"/>
              </a:tabLst>
            </a:pPr>
            <a:r>
              <a:rPr lang="de-AT" dirty="0">
                <a:solidFill>
                  <a:srgbClr val="000000"/>
                </a:solidFill>
                <a:latin typeface="Calibri" panose="020F0502020204030204" pitchFamily="34" charset="0"/>
                <a:ea typeface="Calibri" panose="020F0502020204030204" pitchFamily="34" charset="0"/>
              </a:rPr>
              <a:t>(A) 720° 	</a:t>
            </a:r>
            <a:r>
              <a:rPr lang="de-AT" dirty="0" smtClean="0">
                <a:solidFill>
                  <a:srgbClr val="000000"/>
                </a:solidFill>
                <a:latin typeface="Calibri" panose="020F0502020204030204" pitchFamily="34" charset="0"/>
                <a:ea typeface="Calibri" panose="020F0502020204030204" pitchFamily="34" charset="0"/>
              </a:rPr>
              <a:t>   (</a:t>
            </a:r>
            <a:r>
              <a:rPr lang="de-AT" dirty="0">
                <a:solidFill>
                  <a:srgbClr val="000000"/>
                </a:solidFill>
                <a:latin typeface="Calibri" panose="020F0502020204030204" pitchFamily="34" charset="0"/>
                <a:ea typeface="Calibri" panose="020F0502020204030204" pitchFamily="34" charset="0"/>
              </a:rPr>
              <a:t>B) 1080° </a:t>
            </a:r>
            <a:r>
              <a:rPr lang="de-AT" dirty="0" smtClean="0">
                <a:solidFill>
                  <a:srgbClr val="000000"/>
                </a:solidFill>
                <a:latin typeface="Calibri" panose="020F0502020204030204" pitchFamily="34" charset="0"/>
                <a:ea typeface="Calibri" panose="020F0502020204030204" pitchFamily="34" charset="0"/>
              </a:rPr>
              <a:t>    (</a:t>
            </a:r>
            <a:r>
              <a:rPr lang="de-AT" dirty="0">
                <a:solidFill>
                  <a:srgbClr val="000000"/>
                </a:solidFill>
                <a:latin typeface="Calibri" panose="020F0502020204030204" pitchFamily="34" charset="0"/>
                <a:ea typeface="Calibri" panose="020F0502020204030204" pitchFamily="34" charset="0"/>
              </a:rPr>
              <a:t>C) 1200° </a:t>
            </a:r>
            <a:r>
              <a:rPr lang="de-AT" dirty="0" smtClean="0">
                <a:solidFill>
                  <a:srgbClr val="000000"/>
                </a:solidFill>
                <a:latin typeface="Calibri" panose="020F0502020204030204" pitchFamily="34" charset="0"/>
                <a:ea typeface="Calibri" panose="020F0502020204030204" pitchFamily="34" charset="0"/>
              </a:rPr>
              <a:t>      (</a:t>
            </a:r>
            <a:r>
              <a:rPr lang="de-AT" dirty="0">
                <a:solidFill>
                  <a:srgbClr val="000000"/>
                </a:solidFill>
                <a:latin typeface="Calibri" panose="020F0502020204030204" pitchFamily="34" charset="0"/>
                <a:ea typeface="Calibri" panose="020F0502020204030204" pitchFamily="34" charset="0"/>
              </a:rPr>
              <a:t>D) 1440° 	(E) 1800°</a:t>
            </a:r>
            <a:endParaRPr lang="de-AT" sz="1600" dirty="0">
              <a:solidFill>
                <a:srgbClr val="000000"/>
              </a:solidFill>
              <a:effectLst/>
              <a:latin typeface="Calibri" panose="020F0502020204030204" pitchFamily="34" charset="0"/>
              <a:ea typeface="Calibri" panose="020F0502020204030204" pitchFamily="34" charset="0"/>
            </a:endParaRPr>
          </a:p>
        </p:txBody>
      </p:sp>
      <p:sp>
        <p:nvSpPr>
          <p:cNvPr id="6" name="Rechteck 5"/>
          <p:cNvSpPr/>
          <p:nvPr/>
        </p:nvSpPr>
        <p:spPr>
          <a:xfrm>
            <a:off x="10420027" y="5767400"/>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STU14_28</a:t>
            </a:r>
            <a:endParaRPr lang="de-AT" dirty="0"/>
          </a:p>
        </p:txBody>
      </p:sp>
      <p:pic>
        <p:nvPicPr>
          <p:cNvPr id="7" name="Grafik 6"/>
          <p:cNvPicPr>
            <a:picLocks noChangeAspect="1"/>
          </p:cNvPicPr>
          <p:nvPr/>
        </p:nvPicPr>
        <p:blipFill>
          <a:blip r:embed="rId4"/>
          <a:stretch>
            <a:fillRect/>
          </a:stretch>
        </p:blipFill>
        <p:spPr>
          <a:xfrm>
            <a:off x="3573457" y="4779034"/>
            <a:ext cx="658425" cy="652329"/>
          </a:xfrm>
          <a:prstGeom prst="rect">
            <a:avLst/>
          </a:prstGeom>
        </p:spPr>
      </p:pic>
      <p:pic>
        <p:nvPicPr>
          <p:cNvPr id="8" name="Grafik 7"/>
          <p:cNvPicPr>
            <a:picLocks noChangeAspect="1"/>
          </p:cNvPicPr>
          <p:nvPr/>
        </p:nvPicPr>
        <p:blipFill>
          <a:blip r:embed="rId5"/>
          <a:stretch>
            <a:fillRect/>
          </a:stretch>
        </p:blipFill>
        <p:spPr>
          <a:xfrm>
            <a:off x="381514" y="2836333"/>
            <a:ext cx="1838325" cy="3629025"/>
          </a:xfrm>
          <a:prstGeom prst="rect">
            <a:avLst/>
          </a:prstGeom>
        </p:spPr>
      </p:pic>
      <p:pic>
        <p:nvPicPr>
          <p:cNvPr id="10" name="Grafik 9"/>
          <p:cNvPicPr>
            <a:picLocks noChangeAspect="1"/>
          </p:cNvPicPr>
          <p:nvPr/>
        </p:nvPicPr>
        <p:blipFill>
          <a:blip r:embed="rId6"/>
          <a:stretch>
            <a:fillRect/>
          </a:stretch>
        </p:blipFill>
        <p:spPr>
          <a:xfrm>
            <a:off x="2558506" y="5872106"/>
            <a:ext cx="4075238" cy="529251"/>
          </a:xfrm>
          <a:prstGeom prst="rect">
            <a:avLst/>
          </a:prstGeom>
        </p:spPr>
      </p:pic>
    </p:spTree>
    <p:extLst>
      <p:ext uri="{BB962C8B-B14F-4D97-AF65-F5344CB8AC3E}">
        <p14:creationId xmlns:p14="http://schemas.microsoft.com/office/powerpoint/2010/main" val="162362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2383116" y="980111"/>
            <a:ext cx="2917018" cy="2061867"/>
          </a:xfrm>
          <a:prstGeom prst="rect">
            <a:avLst/>
          </a:prstGeom>
        </p:spPr>
      </p:pic>
      <p:sp>
        <p:nvSpPr>
          <p:cNvPr id="12" name="Rechteck 11"/>
          <p:cNvSpPr/>
          <p:nvPr/>
        </p:nvSpPr>
        <p:spPr>
          <a:xfrm>
            <a:off x="5786717" y="1412173"/>
            <a:ext cx="5503333" cy="1260345"/>
          </a:xfrm>
          <a:prstGeom prst="rect">
            <a:avLst/>
          </a:prstGeom>
        </p:spPr>
        <p:txBody>
          <a:bodyPr wrap="square">
            <a:spAutoFit/>
          </a:bodyPr>
          <a:lstStyle/>
          <a:p>
            <a:pPr>
              <a:lnSpc>
                <a:spcPct val="107000"/>
              </a:lnSpc>
              <a:spcAft>
                <a:spcPts val="200"/>
              </a:spcAft>
              <a:tabLst>
                <a:tab pos="1980565" algn="l"/>
                <a:tab pos="3780790" algn="l"/>
              </a:tabLst>
            </a:pPr>
            <a:r>
              <a:rPr lang="de-AT" sz="2400" dirty="0">
                <a:latin typeface="Calibri" panose="020F0502020204030204" pitchFamily="34" charset="0"/>
                <a:ea typeface="Calibri" panose="020F0502020204030204" pitchFamily="34" charset="0"/>
                <a:cs typeface="Calibri" panose="020F0502020204030204" pitchFamily="34" charset="0"/>
              </a:rPr>
              <a:t>Welches der folgenden Bilder zeigt die links abgebildete Pyramide, wenn sie von oben betrachtet wird?</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Grafik 12"/>
          <p:cNvPicPr>
            <a:picLocks noChangeAspect="1"/>
          </p:cNvPicPr>
          <p:nvPr/>
        </p:nvPicPr>
        <p:blipFill>
          <a:blip r:embed="rId4"/>
          <a:stretch>
            <a:fillRect/>
          </a:stretch>
        </p:blipFill>
        <p:spPr>
          <a:xfrm>
            <a:off x="1278868" y="4333482"/>
            <a:ext cx="1377744" cy="1377744"/>
          </a:xfrm>
          <a:prstGeom prst="rect">
            <a:avLst/>
          </a:prstGeom>
        </p:spPr>
      </p:pic>
      <p:pic>
        <p:nvPicPr>
          <p:cNvPr id="14" name="Grafik 13"/>
          <p:cNvPicPr>
            <a:picLocks noChangeAspect="1"/>
          </p:cNvPicPr>
          <p:nvPr/>
        </p:nvPicPr>
        <p:blipFill>
          <a:blip r:embed="rId5"/>
          <a:stretch>
            <a:fillRect/>
          </a:stretch>
        </p:blipFill>
        <p:spPr>
          <a:xfrm>
            <a:off x="3330272" y="4333482"/>
            <a:ext cx="1377744" cy="1377744"/>
          </a:xfrm>
          <a:prstGeom prst="rect">
            <a:avLst/>
          </a:prstGeom>
        </p:spPr>
      </p:pic>
      <p:pic>
        <p:nvPicPr>
          <p:cNvPr id="15" name="Grafik 14"/>
          <p:cNvPicPr>
            <a:picLocks noChangeAspect="1"/>
          </p:cNvPicPr>
          <p:nvPr/>
        </p:nvPicPr>
        <p:blipFill>
          <a:blip r:embed="rId6"/>
          <a:stretch>
            <a:fillRect/>
          </a:stretch>
        </p:blipFill>
        <p:spPr>
          <a:xfrm>
            <a:off x="5381676" y="4333482"/>
            <a:ext cx="1377744" cy="1377744"/>
          </a:xfrm>
          <a:prstGeom prst="rect">
            <a:avLst/>
          </a:prstGeom>
        </p:spPr>
      </p:pic>
      <p:pic>
        <p:nvPicPr>
          <p:cNvPr id="16" name="Grafik 15"/>
          <p:cNvPicPr>
            <a:picLocks noChangeAspect="1"/>
          </p:cNvPicPr>
          <p:nvPr/>
        </p:nvPicPr>
        <p:blipFill>
          <a:blip r:embed="rId7"/>
          <a:stretch>
            <a:fillRect/>
          </a:stretch>
        </p:blipFill>
        <p:spPr>
          <a:xfrm>
            <a:off x="7433080" y="4333482"/>
            <a:ext cx="1377744" cy="1377744"/>
          </a:xfrm>
          <a:prstGeom prst="rect">
            <a:avLst/>
          </a:prstGeom>
        </p:spPr>
      </p:pic>
      <p:pic>
        <p:nvPicPr>
          <p:cNvPr id="17" name="Grafik 16"/>
          <p:cNvPicPr>
            <a:picLocks noChangeAspect="1"/>
          </p:cNvPicPr>
          <p:nvPr/>
        </p:nvPicPr>
        <p:blipFill>
          <a:blip r:embed="rId8"/>
          <a:stretch>
            <a:fillRect/>
          </a:stretch>
        </p:blipFill>
        <p:spPr>
          <a:xfrm>
            <a:off x="9484484" y="4333482"/>
            <a:ext cx="1377744" cy="1377744"/>
          </a:xfrm>
          <a:prstGeom prst="rect">
            <a:avLst/>
          </a:prstGeom>
        </p:spPr>
      </p:pic>
      <p:sp>
        <p:nvSpPr>
          <p:cNvPr id="18" name="Textfeld 17"/>
          <p:cNvSpPr txBox="1"/>
          <p:nvPr/>
        </p:nvSpPr>
        <p:spPr>
          <a:xfrm>
            <a:off x="1136340" y="3779356"/>
            <a:ext cx="9300754" cy="369332"/>
          </a:xfrm>
          <a:prstGeom prst="rect">
            <a:avLst/>
          </a:prstGeom>
          <a:noFill/>
        </p:spPr>
        <p:txBody>
          <a:bodyPr wrap="square" rtlCol="0">
            <a:spAutoFit/>
          </a:bodyPr>
          <a:lstStyle/>
          <a:p>
            <a:r>
              <a:rPr lang="de-AT" dirty="0" smtClean="0"/>
              <a:t> (A)                                  (B)                                  (C)                                  (D)                                  (E)</a:t>
            </a:r>
            <a:endParaRPr lang="de-AT" dirty="0"/>
          </a:p>
        </p:txBody>
      </p:sp>
      <p:sp>
        <p:nvSpPr>
          <p:cNvPr id="19" name="Rechteck 18"/>
          <p:cNvSpPr/>
          <p:nvPr/>
        </p:nvSpPr>
        <p:spPr>
          <a:xfrm>
            <a:off x="10545894" y="6064938"/>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Calibri" panose="020F0502020204030204" pitchFamily="34" charset="0"/>
              </a:rPr>
              <a:t>KAD20_13</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1190" y="5916999"/>
            <a:ext cx="655908" cy="655908"/>
          </a:xfrm>
          <a:prstGeom prst="rect">
            <a:avLst/>
          </a:prstGeom>
        </p:spPr>
      </p:pic>
    </p:spTree>
    <p:extLst>
      <p:ext uri="{BB962C8B-B14F-4D97-AF65-F5344CB8AC3E}">
        <p14:creationId xmlns:p14="http://schemas.microsoft.com/office/powerpoint/2010/main" val="18478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7" name="Grafik 6"/>
          <p:cNvPicPr>
            <a:picLocks noChangeAspect="1"/>
          </p:cNvPicPr>
          <p:nvPr/>
        </p:nvPicPr>
        <p:blipFill>
          <a:blip r:embed="rId3"/>
          <a:stretch>
            <a:fillRect/>
          </a:stretch>
        </p:blipFill>
        <p:spPr>
          <a:xfrm>
            <a:off x="1445626" y="5525220"/>
            <a:ext cx="658425" cy="652329"/>
          </a:xfrm>
          <a:prstGeom prst="rect">
            <a:avLst/>
          </a:prstGeom>
        </p:spPr>
      </p:pic>
      <p:sp>
        <p:nvSpPr>
          <p:cNvPr id="8" name="Rechteck 7"/>
          <p:cNvSpPr/>
          <p:nvPr/>
        </p:nvSpPr>
        <p:spPr>
          <a:xfrm>
            <a:off x="1096974" y="2011045"/>
            <a:ext cx="6096000" cy="2463367"/>
          </a:xfrm>
          <a:prstGeom prst="rect">
            <a:avLst/>
          </a:prstGeom>
        </p:spPr>
        <p:txBody>
          <a:bodyPr>
            <a:spAutoFit/>
          </a:bodyPr>
          <a:lstStyle/>
          <a:p>
            <a:pPr algn="just">
              <a:lnSpc>
                <a:spcPct val="107000"/>
              </a:lnSpc>
              <a:spcAft>
                <a:spcPts val="800"/>
              </a:spcAft>
            </a:pPr>
            <a:r>
              <a:rPr lang="de-AT" sz="2400" dirty="0">
                <a:latin typeface="Calibri" panose="020F0502020204030204" pitchFamily="34" charset="0"/>
                <a:ea typeface="Calibri" panose="020F0502020204030204" pitchFamily="34" charset="0"/>
                <a:cs typeface="Times New Roman" panose="02020603050405020304" pitchFamily="18" charset="0"/>
              </a:rPr>
              <a:t>Otis baut aus einer Kombination von Quadraten und Dreiecken wie abgebildet das Netz eines Körpers. Alle Seiten der Quadrate und der Dreiecke haben die Länge 1. Aus dem Netz faltet er dann den abgebildeten Körper. Wie groß ist der Abstand von </a:t>
            </a:r>
            <a:r>
              <a:rPr lang="de-AT" sz="2400" i="1" dirty="0">
                <a:latin typeface="Calibri" panose="020F0502020204030204" pitchFamily="34" charset="0"/>
                <a:ea typeface="Calibri" panose="020F0502020204030204" pitchFamily="34" charset="0"/>
                <a:cs typeface="Times New Roman" panose="02020603050405020304" pitchFamily="18" charset="0"/>
              </a:rPr>
              <a:t>A</a:t>
            </a:r>
            <a:r>
              <a:rPr lang="de-AT" sz="2400" dirty="0">
                <a:latin typeface="Calibri" panose="020F0502020204030204" pitchFamily="34" charset="0"/>
                <a:ea typeface="Calibri" panose="020F0502020204030204" pitchFamily="34" charset="0"/>
                <a:cs typeface="Times New Roman" panose="02020603050405020304" pitchFamily="18" charset="0"/>
              </a:rPr>
              <a:t> zu </a:t>
            </a:r>
            <a:r>
              <a:rPr lang="de-AT" sz="2400" i="1" dirty="0">
                <a:latin typeface="Calibri" panose="020F0502020204030204" pitchFamily="34" charset="0"/>
                <a:ea typeface="Calibri" panose="020F0502020204030204" pitchFamily="34" charset="0"/>
                <a:cs typeface="Times New Roman" panose="02020603050405020304" pitchFamily="18" charset="0"/>
              </a:rPr>
              <a:t>B</a:t>
            </a:r>
            <a:r>
              <a:rPr lang="de-AT" sz="2400" dirty="0">
                <a:latin typeface="Calibri" panose="020F0502020204030204" pitchFamily="34" charset="0"/>
                <a:ea typeface="Calibri" panose="020F0502020204030204" pitchFamily="34" charset="0"/>
                <a:cs typeface="Times New Roman" panose="02020603050405020304" pitchFamily="18" charset="0"/>
              </a:rPr>
              <a:t>?</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p:cNvPicPr>
            <a:picLocks noChangeAspect="1"/>
          </p:cNvPicPr>
          <p:nvPr/>
        </p:nvPicPr>
        <p:blipFill>
          <a:blip r:embed="rId4"/>
          <a:stretch>
            <a:fillRect/>
          </a:stretch>
        </p:blipFill>
        <p:spPr>
          <a:xfrm>
            <a:off x="7619340" y="2274427"/>
            <a:ext cx="4158292" cy="1741508"/>
          </a:xfrm>
          <a:prstGeom prst="rect">
            <a:avLst/>
          </a:prstGeom>
        </p:spPr>
      </p:pic>
      <p:pic>
        <p:nvPicPr>
          <p:cNvPr id="11" name="Grafik 10"/>
          <p:cNvPicPr>
            <a:picLocks noChangeAspect="1"/>
          </p:cNvPicPr>
          <p:nvPr/>
        </p:nvPicPr>
        <p:blipFill>
          <a:blip r:embed="rId5"/>
          <a:stretch>
            <a:fillRect/>
          </a:stretch>
        </p:blipFill>
        <p:spPr>
          <a:xfrm>
            <a:off x="1096974" y="4769413"/>
            <a:ext cx="10680658" cy="946353"/>
          </a:xfrm>
          <a:prstGeom prst="rect">
            <a:avLst/>
          </a:prstGeom>
        </p:spPr>
      </p:pic>
      <p:sp>
        <p:nvSpPr>
          <p:cNvPr id="12" name="Rechteck 11"/>
          <p:cNvSpPr/>
          <p:nvPr/>
        </p:nvSpPr>
        <p:spPr>
          <a:xfrm>
            <a:off x="10462103" y="5851384"/>
            <a:ext cx="1148071" cy="388696"/>
          </a:xfrm>
          <a:prstGeom prst="rect">
            <a:avLst/>
          </a:prstGeom>
        </p:spPr>
        <p:txBody>
          <a:bodyPr wrap="none">
            <a:spAutoFit/>
          </a:bodyPr>
          <a:lstStyle/>
          <a:p>
            <a:pPr>
              <a:lnSpc>
                <a:spcPct val="107000"/>
              </a:lnSpc>
              <a:spcAft>
                <a:spcPts val="800"/>
              </a:spcAft>
              <a:tabLst>
                <a:tab pos="1980565" algn="l"/>
                <a:tab pos="3780790" algn="l"/>
              </a:tabLst>
            </a:pPr>
            <a:r>
              <a:rPr lang="de-AT" b="1" dirty="0">
                <a:latin typeface="Calibri" panose="020F0502020204030204" pitchFamily="34" charset="0"/>
                <a:ea typeface="Calibri" panose="020F0502020204030204" pitchFamily="34" charset="0"/>
                <a:cs typeface="Times New Roman" panose="02020603050405020304" pitchFamily="18" charset="0"/>
              </a:rPr>
              <a:t>JUN24_19</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2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6" name="Rechteck 5"/>
          <p:cNvSpPr/>
          <p:nvPr/>
        </p:nvSpPr>
        <p:spPr>
          <a:xfrm>
            <a:off x="2546290" y="1817910"/>
            <a:ext cx="6075196" cy="1200329"/>
          </a:xfrm>
          <a:prstGeom prst="rect">
            <a:avLst/>
          </a:prstGeom>
        </p:spPr>
        <p:txBody>
          <a:bodyPr wrap="square">
            <a:spAutoFit/>
          </a:bodyPr>
          <a:lstStyle/>
          <a:p>
            <a:r>
              <a:rPr lang="de-DE" sz="2400" dirty="0"/>
              <a:t>Die Seitenlängen im Dreieck XYZ betragen 8cm, 9 cm und   </a:t>
            </a:r>
            <a:r>
              <a:rPr lang="de-DE" sz="2400" dirty="0" smtClean="0"/>
              <a:t>     cm</a:t>
            </a:r>
            <a:r>
              <a:rPr lang="de-DE" sz="2400" dirty="0"/>
              <a:t>. Bestimme die Länge der Raumdiagonale XA im dargestellten Quader.</a:t>
            </a:r>
            <a:endParaRPr lang="de-AT" sz="2400" dirty="0"/>
          </a:p>
        </p:txBody>
      </p:sp>
      <p:pic>
        <p:nvPicPr>
          <p:cNvPr id="7" name="Grafik 6"/>
          <p:cNvPicPr>
            <a:picLocks noChangeAspect="1"/>
          </p:cNvPicPr>
          <p:nvPr/>
        </p:nvPicPr>
        <p:blipFill>
          <a:blip r:embed="rId3"/>
          <a:stretch>
            <a:fillRect/>
          </a:stretch>
        </p:blipFill>
        <p:spPr>
          <a:xfrm>
            <a:off x="8610033" y="1245530"/>
            <a:ext cx="3052457" cy="2300402"/>
          </a:xfrm>
          <a:prstGeom prst="rect">
            <a:avLst/>
          </a:prstGeom>
        </p:spPr>
      </p:pic>
      <p:pic>
        <p:nvPicPr>
          <p:cNvPr id="8" name="Grafik 7"/>
          <p:cNvPicPr>
            <a:picLocks noChangeAspect="1"/>
          </p:cNvPicPr>
          <p:nvPr/>
        </p:nvPicPr>
        <p:blipFill>
          <a:blip r:embed="rId4"/>
          <a:stretch>
            <a:fillRect/>
          </a:stretch>
        </p:blipFill>
        <p:spPr>
          <a:xfrm>
            <a:off x="711926" y="4155793"/>
            <a:ext cx="10826931" cy="655770"/>
          </a:xfrm>
          <a:prstGeom prst="rect">
            <a:avLst/>
          </a:prstGeom>
        </p:spPr>
      </p:pic>
      <p:sp>
        <p:nvSpPr>
          <p:cNvPr id="10" name="Rechteck 9"/>
          <p:cNvSpPr/>
          <p:nvPr/>
        </p:nvSpPr>
        <p:spPr>
          <a:xfrm>
            <a:off x="10523076" y="5750467"/>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rPr>
              <a:t>STU06_22</a:t>
            </a:r>
            <a:endParaRPr lang="de-AT" dirty="0"/>
          </a:p>
        </p:txBody>
      </p:sp>
      <p:pic>
        <p:nvPicPr>
          <p:cNvPr id="11" name="Grafik 10"/>
          <p:cNvPicPr>
            <a:picLocks noChangeAspect="1"/>
          </p:cNvPicPr>
          <p:nvPr/>
        </p:nvPicPr>
        <p:blipFill>
          <a:blip r:embed="rId5"/>
          <a:stretch>
            <a:fillRect/>
          </a:stretch>
        </p:blipFill>
        <p:spPr>
          <a:xfrm>
            <a:off x="2843829" y="4769095"/>
            <a:ext cx="658425" cy="652329"/>
          </a:xfrm>
          <a:prstGeom prst="rect">
            <a:avLst/>
          </a:prstGeom>
        </p:spPr>
      </p:pic>
      <p:pic>
        <p:nvPicPr>
          <p:cNvPr id="12" name="Grafik 11"/>
          <p:cNvPicPr>
            <a:picLocks noChangeAspect="1"/>
          </p:cNvPicPr>
          <p:nvPr/>
        </p:nvPicPr>
        <p:blipFill>
          <a:blip r:embed="rId6"/>
          <a:stretch>
            <a:fillRect/>
          </a:stretch>
        </p:blipFill>
        <p:spPr>
          <a:xfrm>
            <a:off x="3837234" y="2228819"/>
            <a:ext cx="499635" cy="378510"/>
          </a:xfrm>
          <a:prstGeom prst="rect">
            <a:avLst/>
          </a:prstGeom>
        </p:spPr>
      </p:pic>
      <p:pic>
        <p:nvPicPr>
          <p:cNvPr id="13" name="Grafik 12"/>
          <p:cNvPicPr>
            <a:picLocks noChangeAspect="1"/>
          </p:cNvPicPr>
          <p:nvPr/>
        </p:nvPicPr>
        <p:blipFill>
          <a:blip r:embed="rId7"/>
          <a:stretch>
            <a:fillRect/>
          </a:stretch>
        </p:blipFill>
        <p:spPr>
          <a:xfrm>
            <a:off x="4406604" y="4971871"/>
            <a:ext cx="6686179" cy="1147928"/>
          </a:xfrm>
          <a:prstGeom prst="rect">
            <a:avLst/>
          </a:prstGeom>
        </p:spPr>
      </p:pic>
    </p:spTree>
    <p:extLst>
      <p:ext uri="{BB962C8B-B14F-4D97-AF65-F5344CB8AC3E}">
        <p14:creationId xmlns:p14="http://schemas.microsoft.com/office/powerpoint/2010/main" val="17664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1919756" y="2019538"/>
            <a:ext cx="6096000" cy="1673022"/>
          </a:xfrm>
          <a:prstGeom prst="rect">
            <a:avLst/>
          </a:prstGeom>
        </p:spPr>
        <p:txBody>
          <a:bodyPr>
            <a:spAutoFit/>
          </a:bodyPr>
          <a:lstStyle/>
          <a:p>
            <a:pPr>
              <a:lnSpc>
                <a:spcPct val="107000"/>
              </a:lnSpc>
              <a:spcAft>
                <a:spcPts val="0"/>
              </a:spcAft>
            </a:pPr>
            <a:r>
              <a:rPr lang="de-AT" sz="2400" dirty="0">
                <a:latin typeface="Calibri" panose="020F0502020204030204" pitchFamily="34" charset="0"/>
                <a:ea typeface="Calibri" panose="020F0502020204030204" pitchFamily="34" charset="0"/>
                <a:cs typeface="Times New Roman" panose="02020603050405020304" pitchFamily="18" charset="0"/>
              </a:rPr>
              <a:t>Eine dreiseitige Pyramide hat lauter ganzzahlige Kantenlängen. Vier dieser Kantenlängen sind in der Abbildung zu sehen. Wie groß ist die Summe der restlichen beiden Kantenlängen?</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656320" y="1315668"/>
            <a:ext cx="2326300" cy="3476080"/>
          </a:xfrm>
          <a:prstGeom prst="rect">
            <a:avLst/>
          </a:prstGeom>
        </p:spPr>
      </p:pic>
      <p:sp>
        <p:nvSpPr>
          <p:cNvPr id="5" name="Rechteck 4"/>
          <p:cNvSpPr/>
          <p:nvPr/>
        </p:nvSpPr>
        <p:spPr>
          <a:xfrm>
            <a:off x="1919756" y="4140448"/>
            <a:ext cx="4418197" cy="388696"/>
          </a:xfrm>
          <a:prstGeom prst="rect">
            <a:avLst/>
          </a:prstGeom>
        </p:spPr>
        <p:txBody>
          <a:bodyPr wrap="none">
            <a:spAutoFit/>
          </a:bodyPr>
          <a:lstStyle/>
          <a:p>
            <a:pPr>
              <a:lnSpc>
                <a:spcPct val="107000"/>
              </a:lnSpc>
              <a:spcAft>
                <a:spcPts val="800"/>
              </a:spcAft>
              <a:tabLst>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9	(B) </a:t>
            </a:r>
            <a:r>
              <a:rPr lang="de-AT" dirty="0" smtClean="0">
                <a:latin typeface="Calibri" panose="020F0502020204030204" pitchFamily="34" charset="0"/>
                <a:ea typeface="Calibri" panose="020F0502020204030204" pitchFamily="34" charset="0"/>
                <a:cs typeface="Times New Roman" panose="02020603050405020304" pitchFamily="18" charset="0"/>
              </a:rPr>
              <a:t>10        (C</a:t>
            </a:r>
            <a:r>
              <a:rPr lang="de-AT" dirty="0">
                <a:latin typeface="Calibri" panose="020F0502020204030204" pitchFamily="34" charset="0"/>
                <a:ea typeface="Calibri" panose="020F0502020204030204" pitchFamily="34" charset="0"/>
                <a:cs typeface="Times New Roman" panose="02020603050405020304" pitchFamily="18" charset="0"/>
              </a:rPr>
              <a:t>) 11	</a:t>
            </a:r>
            <a:r>
              <a:rPr lang="de-AT" dirty="0" smtClean="0">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D) 12	(E) 13</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295467" y="5723852"/>
            <a:ext cx="1139414" cy="388696"/>
          </a:xfrm>
          <a:prstGeom prst="rect">
            <a:avLst/>
          </a:prstGeom>
        </p:spPr>
        <p:txBody>
          <a:bodyPr wrap="none">
            <a:spAutoFit/>
          </a:bodyPr>
          <a:lstStyle/>
          <a:p>
            <a:pPr>
              <a:lnSpc>
                <a:spcPct val="107000"/>
              </a:lnSpc>
              <a:spcAft>
                <a:spcPts val="800"/>
              </a:spcAft>
              <a:tabLst>
                <a:tab pos="1980565" algn="l"/>
                <a:tab pos="3780790" algn="l"/>
              </a:tabLst>
            </a:pPr>
            <a:r>
              <a:rPr lang="de-AT" b="1" dirty="0">
                <a:latin typeface="Calibri" panose="020F0502020204030204" pitchFamily="34" charset="0"/>
                <a:ea typeface="Calibri" panose="020F0502020204030204" pitchFamily="34" charset="0"/>
                <a:cs typeface="Times New Roman" panose="02020603050405020304" pitchFamily="18" charset="0"/>
              </a:rPr>
              <a:t>STU23_14</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799641" y="4650867"/>
            <a:ext cx="658425" cy="652329"/>
          </a:xfrm>
          <a:prstGeom prst="rect">
            <a:avLst/>
          </a:prstGeom>
        </p:spPr>
      </p:pic>
      <p:pic>
        <p:nvPicPr>
          <p:cNvPr id="8" name="Grafik 7"/>
          <p:cNvPicPr>
            <a:picLocks noChangeAspect="1"/>
          </p:cNvPicPr>
          <p:nvPr/>
        </p:nvPicPr>
        <p:blipFill>
          <a:blip r:embed="rId5"/>
          <a:stretch>
            <a:fillRect/>
          </a:stretch>
        </p:blipFill>
        <p:spPr>
          <a:xfrm>
            <a:off x="1302956" y="5203340"/>
            <a:ext cx="1665641" cy="520512"/>
          </a:xfrm>
          <a:prstGeom prst="rect">
            <a:avLst/>
          </a:prstGeom>
        </p:spPr>
      </p:pic>
    </p:spTree>
    <p:extLst>
      <p:ext uri="{BB962C8B-B14F-4D97-AF65-F5344CB8AC3E}">
        <p14:creationId xmlns:p14="http://schemas.microsoft.com/office/powerpoint/2010/main" val="37138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1965960" y="1662915"/>
            <a:ext cx="6096000" cy="2463367"/>
          </a:xfrm>
          <a:prstGeom prst="rect">
            <a:avLst/>
          </a:prstGeom>
        </p:spPr>
        <p:txBody>
          <a:bodyPr>
            <a:spAutoFit/>
          </a:bodyPr>
          <a:lstStyle/>
          <a:p>
            <a:pPr>
              <a:lnSpc>
                <a:spcPct val="107000"/>
              </a:lnSpc>
              <a:spcAft>
                <a:spcPts val="800"/>
              </a:spcAft>
              <a:tabLst>
                <a:tab pos="180340" algn="l"/>
              </a:tabLst>
            </a:pPr>
            <a:r>
              <a:rPr lang="de-AT" sz="2400" dirty="0">
                <a:latin typeface="Calibri" panose="020F0502020204030204" pitchFamily="34" charset="0"/>
                <a:ea typeface="Calibri" panose="020F0502020204030204" pitchFamily="34" charset="0"/>
                <a:cs typeface="Times New Roman" panose="02020603050405020304" pitchFamily="18" charset="0"/>
              </a:rPr>
              <a:t>Eine dreiseitige Pyramide hat Kanten der Länge 5, 6, 7, 8, 9 und 10. Die Punkte </a:t>
            </a:r>
            <a:r>
              <a:rPr lang="de-AT" sz="2400" i="1" dirty="0">
                <a:latin typeface="Calibri" panose="020F0502020204030204" pitchFamily="34" charset="0"/>
                <a:ea typeface="Calibri" panose="020F0502020204030204" pitchFamily="34" charset="0"/>
                <a:cs typeface="Times New Roman" panose="02020603050405020304" pitchFamily="18" charset="0"/>
              </a:rPr>
              <a:t>M</a:t>
            </a:r>
            <a:r>
              <a:rPr lang="de-AT" sz="2400" dirty="0">
                <a:latin typeface="Calibri" panose="020F0502020204030204" pitchFamily="34" charset="0"/>
                <a:ea typeface="Calibri" panose="020F0502020204030204" pitchFamily="34" charset="0"/>
                <a:cs typeface="Times New Roman" panose="02020603050405020304" pitchFamily="18" charset="0"/>
              </a:rPr>
              <a:t>, </a:t>
            </a:r>
            <a:r>
              <a:rPr lang="de-AT" sz="2400" i="1" dirty="0">
                <a:latin typeface="Calibri" panose="020F0502020204030204" pitchFamily="34" charset="0"/>
                <a:ea typeface="Calibri" panose="020F0502020204030204" pitchFamily="34" charset="0"/>
                <a:cs typeface="Times New Roman" panose="02020603050405020304" pitchFamily="18" charset="0"/>
              </a:rPr>
              <a:t>N</a:t>
            </a:r>
            <a:r>
              <a:rPr lang="de-AT" sz="2400" dirty="0">
                <a:latin typeface="Calibri" panose="020F0502020204030204" pitchFamily="34" charset="0"/>
                <a:ea typeface="Calibri" panose="020F0502020204030204" pitchFamily="34" charset="0"/>
                <a:cs typeface="Times New Roman" panose="02020603050405020304" pitchFamily="18" charset="0"/>
              </a:rPr>
              <a:t>, </a:t>
            </a:r>
            <a:r>
              <a:rPr lang="de-AT" sz="2400" i="1" dirty="0">
                <a:latin typeface="Calibri" panose="020F0502020204030204" pitchFamily="34" charset="0"/>
                <a:ea typeface="Calibri" panose="020F0502020204030204" pitchFamily="34" charset="0"/>
                <a:cs typeface="Times New Roman" panose="02020603050405020304" pitchFamily="18" charset="0"/>
              </a:rPr>
              <a:t>P</a:t>
            </a:r>
            <a:r>
              <a:rPr lang="de-AT" sz="2400" dirty="0">
                <a:latin typeface="Calibri" panose="020F0502020204030204" pitchFamily="34" charset="0"/>
                <a:ea typeface="Calibri" panose="020F0502020204030204" pitchFamily="34" charset="0"/>
                <a:cs typeface="Times New Roman" panose="02020603050405020304" pitchFamily="18" charset="0"/>
              </a:rPr>
              <a:t>, </a:t>
            </a:r>
            <a:r>
              <a:rPr lang="de-AT" sz="2400" i="1" dirty="0">
                <a:latin typeface="Calibri" panose="020F0502020204030204" pitchFamily="34" charset="0"/>
                <a:ea typeface="Calibri" panose="020F0502020204030204" pitchFamily="34" charset="0"/>
                <a:cs typeface="Times New Roman" panose="02020603050405020304" pitchFamily="18" charset="0"/>
              </a:rPr>
              <a:t>Q</a:t>
            </a:r>
            <a:r>
              <a:rPr lang="de-AT" sz="2400" dirty="0">
                <a:latin typeface="Calibri" panose="020F0502020204030204" pitchFamily="34" charset="0"/>
                <a:ea typeface="Calibri" panose="020F0502020204030204" pitchFamily="34" charset="0"/>
                <a:cs typeface="Times New Roman" panose="02020603050405020304" pitchFamily="18" charset="0"/>
              </a:rPr>
              <a:t>, </a:t>
            </a:r>
            <a:r>
              <a:rPr lang="de-AT" sz="2400" i="1" dirty="0">
                <a:latin typeface="Calibri" panose="020F0502020204030204" pitchFamily="34" charset="0"/>
                <a:ea typeface="Calibri" panose="020F0502020204030204" pitchFamily="34" charset="0"/>
                <a:cs typeface="Times New Roman" panose="02020603050405020304" pitchFamily="18" charset="0"/>
              </a:rPr>
              <a:t>R</a:t>
            </a:r>
            <a:r>
              <a:rPr lang="de-AT" sz="2400" dirty="0">
                <a:latin typeface="Calibri" panose="020F0502020204030204" pitchFamily="34" charset="0"/>
                <a:ea typeface="Calibri" panose="020F0502020204030204" pitchFamily="34" charset="0"/>
                <a:cs typeface="Times New Roman" panose="02020603050405020304" pitchFamily="18" charset="0"/>
              </a:rPr>
              <a:t> und </a:t>
            </a:r>
            <a:r>
              <a:rPr lang="de-AT" sz="2400" i="1" dirty="0">
                <a:latin typeface="Calibri" panose="020F0502020204030204" pitchFamily="34" charset="0"/>
                <a:ea typeface="Calibri" panose="020F0502020204030204" pitchFamily="34" charset="0"/>
                <a:cs typeface="Times New Roman" panose="02020603050405020304" pitchFamily="18" charset="0"/>
              </a:rPr>
              <a:t>S</a:t>
            </a:r>
            <a:r>
              <a:rPr lang="de-AT" sz="2400" dirty="0">
                <a:latin typeface="Calibri" panose="020F0502020204030204" pitchFamily="34" charset="0"/>
                <a:ea typeface="Calibri" panose="020F0502020204030204" pitchFamily="34" charset="0"/>
                <a:cs typeface="Times New Roman" panose="02020603050405020304" pitchFamily="18" charset="0"/>
              </a:rPr>
              <a:t> sind die Mittelpunkte der Kanten, wie in der Abbildung zu sehen ist. Was ist die Gesamtlänge des geschlossenen Streckenzugs </a:t>
            </a:r>
            <a:r>
              <a:rPr lang="de-AT" sz="2400" i="1" dirty="0">
                <a:latin typeface="Calibri" panose="020F0502020204030204" pitchFamily="34" charset="0"/>
                <a:ea typeface="Calibri" panose="020F0502020204030204" pitchFamily="34" charset="0"/>
                <a:cs typeface="Times New Roman" panose="02020603050405020304" pitchFamily="18" charset="0"/>
              </a:rPr>
              <a:t>MNPQRSM</a:t>
            </a:r>
            <a:r>
              <a:rPr lang="de-AT" sz="2400" dirty="0">
                <a:latin typeface="Calibri" panose="020F0502020204030204" pitchFamily="34" charset="0"/>
                <a:ea typeface="Calibri" panose="020F0502020204030204" pitchFamily="34" charset="0"/>
                <a:cs typeface="Times New Roman" panose="02020603050405020304" pitchFamily="18" charset="0"/>
              </a:rPr>
              <a:t>?</a:t>
            </a:r>
            <a:r>
              <a:rPr lang="de-AT" sz="2400" b="1" dirty="0">
                <a:latin typeface="Calibri" panose="020F0502020204030204" pitchFamily="34" charset="0"/>
                <a:ea typeface="Calibri" panose="020F0502020204030204" pitchFamily="34" charset="0"/>
                <a:cs typeface="Times New Roman" panose="02020603050405020304" pitchFamily="18" charset="0"/>
              </a:rPr>
              <a:t>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182151" y="1367646"/>
            <a:ext cx="3417666" cy="2915390"/>
          </a:xfrm>
          <a:prstGeom prst="rect">
            <a:avLst/>
          </a:prstGeom>
        </p:spPr>
      </p:pic>
      <p:sp>
        <p:nvSpPr>
          <p:cNvPr id="5" name="Rechteck 4"/>
          <p:cNvSpPr/>
          <p:nvPr/>
        </p:nvSpPr>
        <p:spPr>
          <a:xfrm>
            <a:off x="1965960" y="4283036"/>
            <a:ext cx="4418197" cy="369332"/>
          </a:xfrm>
          <a:prstGeom prst="rect">
            <a:avLst/>
          </a:prstGeom>
        </p:spPr>
        <p:txBody>
          <a:bodyPr wrap="none">
            <a:spAutoFit/>
          </a:bodyPr>
          <a:lstStyle/>
          <a:p>
            <a:r>
              <a:rPr lang="de-AT" dirty="0">
                <a:latin typeface="Calibri" panose="020F0502020204030204" pitchFamily="34" charset="0"/>
                <a:ea typeface="Calibri" panose="020F0502020204030204" pitchFamily="34" charset="0"/>
                <a:cs typeface="Times New Roman" panose="02020603050405020304" pitchFamily="18" charset="0"/>
              </a:rPr>
              <a:t>(A) 19	(B) 20	(C) 21	(D) 22	(E) 23</a:t>
            </a:r>
            <a:endParaRPr lang="de-AT" dirty="0"/>
          </a:p>
        </p:txBody>
      </p:sp>
      <p:sp>
        <p:nvSpPr>
          <p:cNvPr id="6" name="Rechteck 5"/>
          <p:cNvSpPr/>
          <p:nvPr/>
        </p:nvSpPr>
        <p:spPr>
          <a:xfrm>
            <a:off x="10386159" y="5689986"/>
            <a:ext cx="1139414"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STU24_21</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845845" y="4809122"/>
            <a:ext cx="658425" cy="652329"/>
          </a:xfrm>
          <a:prstGeom prst="rect">
            <a:avLst/>
          </a:prstGeom>
        </p:spPr>
      </p:pic>
      <p:pic>
        <p:nvPicPr>
          <p:cNvPr id="8" name="Grafik 7"/>
          <p:cNvPicPr>
            <a:picLocks noChangeAspect="1"/>
          </p:cNvPicPr>
          <p:nvPr/>
        </p:nvPicPr>
        <p:blipFill>
          <a:blip r:embed="rId5"/>
          <a:stretch>
            <a:fillRect/>
          </a:stretch>
        </p:blipFill>
        <p:spPr>
          <a:xfrm>
            <a:off x="5805312" y="5180413"/>
            <a:ext cx="3379203" cy="898269"/>
          </a:xfrm>
          <a:prstGeom prst="rect">
            <a:avLst/>
          </a:prstGeom>
        </p:spPr>
      </p:pic>
    </p:spTree>
    <p:extLst>
      <p:ext uri="{BB962C8B-B14F-4D97-AF65-F5344CB8AC3E}">
        <p14:creationId xmlns:p14="http://schemas.microsoft.com/office/powerpoint/2010/main" val="36802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1961848" y="1754226"/>
            <a:ext cx="6096000" cy="2463367"/>
          </a:xfrm>
          <a:prstGeom prst="rect">
            <a:avLst/>
          </a:prstGeom>
        </p:spPr>
        <p:txBody>
          <a:bodyPr>
            <a:spAutoFit/>
          </a:bodyPr>
          <a:lstStyle/>
          <a:p>
            <a:pPr>
              <a:lnSpc>
                <a:spcPct val="107000"/>
              </a:lnSpc>
              <a:spcAft>
                <a:spcPts val="200"/>
              </a:spcAft>
            </a:pPr>
            <a:r>
              <a:rPr lang="de-AT" sz="2400" dirty="0">
                <a:latin typeface="Calibri" panose="020F0502020204030204" pitchFamily="34" charset="0"/>
                <a:ea typeface="Calibri" panose="020F0502020204030204" pitchFamily="34" charset="0"/>
                <a:cs typeface="Times New Roman" panose="02020603050405020304" pitchFamily="18" charset="0"/>
              </a:rPr>
              <a:t>Vier identische Quader werden zusammengeklebt, um das abgebildete Objekt zu erzeugen. Danach wird die gesamte Oberfläche des Objekts gefärbt. Wie viel Farbe wird benötigt, wenn man für einen Quader genau 1 Liter Farbe benötigen würde?</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350234" y="1947636"/>
            <a:ext cx="3140113" cy="1764692"/>
          </a:xfrm>
          <a:prstGeom prst="rect">
            <a:avLst/>
          </a:prstGeom>
        </p:spPr>
      </p:pic>
      <p:sp>
        <p:nvSpPr>
          <p:cNvPr id="5" name="Rechteck 4"/>
          <p:cNvSpPr/>
          <p:nvPr/>
        </p:nvSpPr>
        <p:spPr>
          <a:xfrm>
            <a:off x="1961848" y="4543758"/>
            <a:ext cx="6648092" cy="388696"/>
          </a:xfrm>
          <a:prstGeom prst="rect">
            <a:avLst/>
          </a:prstGeom>
        </p:spPr>
        <p:txBody>
          <a:bodyPr wrap="square">
            <a:spAutoFit/>
          </a:bodyPr>
          <a:lstStyle/>
          <a:p>
            <a:pPr>
              <a:lnSpc>
                <a:spcPct val="107000"/>
              </a:lnSpc>
              <a:spcAft>
                <a:spcPts val="200"/>
              </a:spcAft>
              <a:tabLst>
                <a:tab pos="180340" algn="l"/>
                <a:tab pos="1980565" algn="l"/>
              </a:tabLst>
            </a:pPr>
            <a:r>
              <a:rPr lang="de-AT" dirty="0">
                <a:latin typeface="Calibri" panose="020F0502020204030204" pitchFamily="34" charset="0"/>
                <a:ea typeface="Calibri" panose="020F0502020204030204" pitchFamily="34" charset="0"/>
                <a:cs typeface="Times New Roman" panose="02020603050405020304" pitchFamily="18" charset="0"/>
              </a:rPr>
              <a:t>(A) 2,5 </a:t>
            </a:r>
            <a:r>
              <a:rPr lang="de-AT" dirty="0" smtClean="0">
                <a:latin typeface="Calibri" panose="020F0502020204030204" pitchFamily="34" charset="0"/>
                <a:ea typeface="Calibri" panose="020F0502020204030204" pitchFamily="34" charset="0"/>
                <a:cs typeface="Times New Roman" panose="02020603050405020304" pitchFamily="18" charset="0"/>
              </a:rPr>
              <a:t>Liter     (B</a:t>
            </a:r>
            <a:r>
              <a:rPr lang="de-AT" dirty="0">
                <a:latin typeface="Calibri" panose="020F0502020204030204" pitchFamily="34" charset="0"/>
                <a:ea typeface="Calibri" panose="020F0502020204030204" pitchFamily="34" charset="0"/>
                <a:cs typeface="Times New Roman" panose="02020603050405020304" pitchFamily="18" charset="0"/>
              </a:rPr>
              <a:t>)</a:t>
            </a:r>
            <a:r>
              <a:rPr lang="de-A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3 </a:t>
            </a:r>
            <a:r>
              <a:rPr lang="de-AT" dirty="0" smtClean="0">
                <a:latin typeface="Calibri" panose="020F0502020204030204" pitchFamily="34" charset="0"/>
                <a:ea typeface="Calibri" panose="020F0502020204030204" pitchFamily="34" charset="0"/>
                <a:cs typeface="Times New Roman" panose="02020603050405020304" pitchFamily="18" charset="0"/>
              </a:rPr>
              <a:t>Liter     (C</a:t>
            </a:r>
            <a:r>
              <a:rPr lang="de-AT" dirty="0">
                <a:latin typeface="Calibri" panose="020F0502020204030204" pitchFamily="34" charset="0"/>
                <a:ea typeface="Calibri" panose="020F0502020204030204" pitchFamily="34" charset="0"/>
                <a:cs typeface="Times New Roman" panose="02020603050405020304" pitchFamily="18" charset="0"/>
              </a:rPr>
              <a:t>) 3,25 </a:t>
            </a:r>
            <a:r>
              <a:rPr lang="de-AT" dirty="0" smtClean="0">
                <a:latin typeface="Calibri" panose="020F0502020204030204" pitchFamily="34" charset="0"/>
                <a:ea typeface="Calibri" panose="020F0502020204030204" pitchFamily="34" charset="0"/>
                <a:cs typeface="Times New Roman" panose="02020603050405020304" pitchFamily="18" charset="0"/>
              </a:rPr>
              <a:t>Liter     (D</a:t>
            </a:r>
            <a:r>
              <a:rPr lang="de-AT" dirty="0">
                <a:latin typeface="Calibri" panose="020F0502020204030204" pitchFamily="34" charset="0"/>
                <a:ea typeface="Calibri" panose="020F0502020204030204" pitchFamily="34" charset="0"/>
                <a:cs typeface="Times New Roman" panose="02020603050405020304" pitchFamily="18" charset="0"/>
              </a:rPr>
              <a:t>) 3,5 </a:t>
            </a:r>
            <a:r>
              <a:rPr lang="de-AT" dirty="0" smtClean="0">
                <a:latin typeface="Calibri" panose="020F0502020204030204" pitchFamily="34" charset="0"/>
                <a:ea typeface="Calibri" panose="020F0502020204030204" pitchFamily="34" charset="0"/>
                <a:cs typeface="Times New Roman" panose="02020603050405020304" pitchFamily="18" charset="0"/>
              </a:rPr>
              <a:t>Liter     (E</a:t>
            </a:r>
            <a:r>
              <a:rPr lang="de-AT" dirty="0">
                <a:latin typeface="Calibri" panose="020F0502020204030204" pitchFamily="34" charset="0"/>
                <a:ea typeface="Calibri" panose="020F0502020204030204" pitchFamily="34" charset="0"/>
                <a:cs typeface="Times New Roman" panose="02020603050405020304" pitchFamily="18" charset="0"/>
              </a:rPr>
              <a:t>) 4 Liter</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566554" y="5869001"/>
            <a:ext cx="1139414"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STU20_13</a:t>
            </a:r>
            <a:endParaRPr lang="de-AT" dirty="0"/>
          </a:p>
        </p:txBody>
      </p:sp>
      <p:pic>
        <p:nvPicPr>
          <p:cNvPr id="7" name="Grafik 6"/>
          <p:cNvPicPr>
            <a:picLocks noChangeAspect="1"/>
          </p:cNvPicPr>
          <p:nvPr/>
        </p:nvPicPr>
        <p:blipFill>
          <a:blip r:embed="rId4"/>
          <a:stretch>
            <a:fillRect/>
          </a:stretch>
        </p:blipFill>
        <p:spPr>
          <a:xfrm>
            <a:off x="3514324" y="5167065"/>
            <a:ext cx="658425" cy="652329"/>
          </a:xfrm>
          <a:prstGeom prst="rect">
            <a:avLst/>
          </a:prstGeom>
        </p:spPr>
      </p:pic>
    </p:spTree>
    <p:extLst>
      <p:ext uri="{BB962C8B-B14F-4D97-AF65-F5344CB8AC3E}">
        <p14:creationId xmlns:p14="http://schemas.microsoft.com/office/powerpoint/2010/main" val="227210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873210" y="2011045"/>
            <a:ext cx="7358567" cy="2068195"/>
          </a:xfrm>
          <a:prstGeom prst="rect">
            <a:avLst/>
          </a:prstGeom>
        </p:spPr>
        <p:txBody>
          <a:bodyPr wrap="square">
            <a:spAutoFit/>
          </a:bodyPr>
          <a:lstStyle/>
          <a:p>
            <a:pPr>
              <a:lnSpc>
                <a:spcPct val="107000"/>
              </a:lnSpc>
              <a:spcAft>
                <a:spcPts val="200"/>
              </a:spcAft>
              <a:tabLst>
                <a:tab pos="180340" algn="l"/>
                <a:tab pos="1980565" algn="l"/>
                <a:tab pos="3780790" algn="l"/>
              </a:tabLst>
            </a:pPr>
            <a:r>
              <a:rPr lang="de-AT" sz="2400" dirty="0">
                <a:latin typeface="Calibri" panose="020F0502020204030204" pitchFamily="34" charset="0"/>
                <a:ea typeface="Calibri" panose="020F0502020204030204" pitchFamily="34" charset="0"/>
                <a:cs typeface="Times New Roman" panose="02020603050405020304" pitchFamily="18" charset="0"/>
              </a:rPr>
              <a:t>Zwei gleiche Ziegel können wie abgebildet auf drei verschiedene Arten Seite an Seite gelegt werden. Die Oberflächeninhalte der drei resultierenden Quader betragen 72, 96 und 102 cm². Wie groß ist der Oberflächeninhalt (in cm²) von einem Ziegel?</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7618898" y="1926711"/>
            <a:ext cx="4087070" cy="2075136"/>
          </a:xfrm>
          <a:prstGeom prst="rect">
            <a:avLst/>
          </a:prstGeom>
        </p:spPr>
      </p:pic>
      <p:sp>
        <p:nvSpPr>
          <p:cNvPr id="5" name="Rechteck 4"/>
          <p:cNvSpPr/>
          <p:nvPr/>
        </p:nvSpPr>
        <p:spPr>
          <a:xfrm>
            <a:off x="873210" y="4467644"/>
            <a:ext cx="4418197" cy="388696"/>
          </a:xfrm>
          <a:prstGeom prst="rect">
            <a:avLst/>
          </a:prstGeom>
        </p:spPr>
        <p:txBody>
          <a:bodyPr wrap="none">
            <a:spAutoFit/>
          </a:bodyPr>
          <a:lstStyle/>
          <a:p>
            <a:pPr>
              <a:lnSpc>
                <a:spcPct val="107000"/>
              </a:lnSpc>
              <a:spcAft>
                <a:spcPts val="200"/>
              </a:spcAft>
              <a:tabLst>
                <a:tab pos="180340" algn="l"/>
                <a:tab pos="900430" algn="l"/>
                <a:tab pos="2700655" algn="l"/>
              </a:tabLst>
            </a:pPr>
            <a:r>
              <a:rPr lang="de-AT" dirty="0">
                <a:latin typeface="Calibri" panose="020F0502020204030204" pitchFamily="34" charset="0"/>
                <a:ea typeface="Calibri" panose="020F0502020204030204" pitchFamily="34" charset="0"/>
                <a:cs typeface="Times New Roman" panose="02020603050405020304" pitchFamily="18" charset="0"/>
              </a:rPr>
              <a:t>(A) 36	(B) </a:t>
            </a:r>
            <a:r>
              <a:rPr lang="de-AT" dirty="0" smtClean="0">
                <a:latin typeface="Calibri" panose="020F0502020204030204" pitchFamily="34" charset="0"/>
                <a:ea typeface="Calibri" panose="020F0502020204030204" pitchFamily="34" charset="0"/>
                <a:cs typeface="Times New Roman" panose="02020603050405020304" pitchFamily="18" charset="0"/>
              </a:rPr>
              <a:t>48      (C</a:t>
            </a:r>
            <a:r>
              <a:rPr lang="de-AT" dirty="0">
                <a:latin typeface="Calibri" panose="020F0502020204030204" pitchFamily="34" charset="0"/>
                <a:ea typeface="Calibri" panose="020F0502020204030204" pitchFamily="34" charset="0"/>
                <a:cs typeface="Times New Roman" panose="02020603050405020304" pitchFamily="18" charset="0"/>
              </a:rPr>
              <a:t>) 52	(D) </a:t>
            </a:r>
            <a:r>
              <a:rPr lang="de-AT" dirty="0" smtClean="0">
                <a:latin typeface="Calibri" panose="020F0502020204030204" pitchFamily="34" charset="0"/>
                <a:ea typeface="Calibri" panose="020F0502020204030204" pitchFamily="34" charset="0"/>
                <a:cs typeface="Times New Roman" panose="02020603050405020304" pitchFamily="18" charset="0"/>
              </a:rPr>
              <a:t>54	(E</a:t>
            </a:r>
            <a:r>
              <a:rPr lang="de-AT" dirty="0">
                <a:latin typeface="Calibri" panose="020F0502020204030204" pitchFamily="34" charset="0"/>
                <a:ea typeface="Calibri" panose="020F0502020204030204" pitchFamily="34" charset="0"/>
                <a:cs typeface="Times New Roman" panose="02020603050405020304" pitchFamily="18" charset="0"/>
              </a:rPr>
              <a:t>) 60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264201" y="5656119"/>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KAD22_20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653990" y="4918579"/>
            <a:ext cx="658425" cy="652329"/>
          </a:xfrm>
          <a:prstGeom prst="rect">
            <a:avLst/>
          </a:prstGeom>
        </p:spPr>
      </p:pic>
      <p:pic>
        <p:nvPicPr>
          <p:cNvPr id="8" name="Grafik 7"/>
          <p:cNvPicPr>
            <a:picLocks noChangeAspect="1"/>
          </p:cNvPicPr>
          <p:nvPr/>
        </p:nvPicPr>
        <p:blipFill>
          <a:blip r:embed="rId5"/>
          <a:stretch>
            <a:fillRect/>
          </a:stretch>
        </p:blipFill>
        <p:spPr>
          <a:xfrm>
            <a:off x="1357532" y="5913120"/>
            <a:ext cx="6874245" cy="523041"/>
          </a:xfrm>
          <a:prstGeom prst="rect">
            <a:avLst/>
          </a:prstGeom>
        </p:spPr>
      </p:pic>
    </p:spTree>
    <p:extLst>
      <p:ext uri="{BB962C8B-B14F-4D97-AF65-F5344CB8AC3E}">
        <p14:creationId xmlns:p14="http://schemas.microsoft.com/office/powerpoint/2010/main" val="106236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1659950" y="1972067"/>
            <a:ext cx="6639318" cy="1673022"/>
          </a:xfrm>
          <a:prstGeom prst="rect">
            <a:avLst/>
          </a:prstGeom>
        </p:spPr>
        <p:txBody>
          <a:bodyPr wrap="square">
            <a:spAutoFit/>
          </a:bodyPr>
          <a:lstStyle/>
          <a:p>
            <a:pPr>
              <a:lnSpc>
                <a:spcPct val="107000"/>
              </a:lnSpc>
              <a:spcAft>
                <a:spcPts val="800"/>
              </a:spcAft>
            </a:pPr>
            <a:r>
              <a:rPr lang="de-AT" sz="2400" dirty="0">
                <a:latin typeface="Calibri" panose="020F0502020204030204" pitchFamily="34" charset="0"/>
                <a:ea typeface="Calibri" panose="020F0502020204030204" pitchFamily="34" charset="0"/>
                <a:cs typeface="Calibri" panose="020F0502020204030204" pitchFamily="34" charset="0"/>
              </a:rPr>
              <a:t>Das abgebildete Objekt ist aus zwei Würfeln zusammengesetzt. Der kleine Würfel hat die Kantenlänge 1 cm und der große die Kantenlänge 3 cm. Was ist die Oberfläche des Objekts?</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8499565" y="1398547"/>
            <a:ext cx="3056709" cy="2595639"/>
          </a:xfrm>
          <a:prstGeom prst="rect">
            <a:avLst/>
          </a:prstGeom>
        </p:spPr>
      </p:pic>
      <p:sp>
        <p:nvSpPr>
          <p:cNvPr id="5" name="Rechteck 4"/>
          <p:cNvSpPr/>
          <p:nvPr/>
        </p:nvSpPr>
        <p:spPr>
          <a:xfrm>
            <a:off x="1659950" y="3953151"/>
            <a:ext cx="10436257" cy="388696"/>
          </a:xfrm>
          <a:prstGeom prst="rect">
            <a:avLst/>
          </a:prstGeom>
        </p:spPr>
        <p:txBody>
          <a:bodyPr wrap="square">
            <a:spAutoFit/>
          </a:bodyPr>
          <a:lstStyle/>
          <a:p>
            <a:pPr>
              <a:lnSpc>
                <a:spcPct val="107000"/>
              </a:lnSpc>
              <a:spcAft>
                <a:spcPts val="800"/>
              </a:spcAft>
              <a:tabLst>
                <a:tab pos="900430" algn="l"/>
                <a:tab pos="2700655" algn="l"/>
              </a:tabLst>
            </a:pPr>
            <a:r>
              <a:rPr lang="es-ES_tradnl" dirty="0">
                <a:latin typeface="Calibri" panose="020F0502020204030204" pitchFamily="34" charset="0"/>
                <a:ea typeface="Calibri" panose="020F0502020204030204" pitchFamily="34" charset="0"/>
                <a:cs typeface="Calibri" panose="020F0502020204030204" pitchFamily="34" charset="0"/>
              </a:rPr>
              <a:t>(A) 56 cm</a:t>
            </a:r>
            <a:r>
              <a:rPr lang="es-ES_tradnl" baseline="30000" dirty="0">
                <a:latin typeface="Calibri" panose="020F0502020204030204" pitchFamily="34" charset="0"/>
                <a:ea typeface="Calibri" panose="020F0502020204030204" pitchFamily="34" charset="0"/>
                <a:cs typeface="Calibri" panose="020F0502020204030204" pitchFamily="34" charset="0"/>
              </a:rPr>
              <a:t>2</a:t>
            </a:r>
            <a:r>
              <a:rPr lang="es-ES_tradnl" dirty="0">
                <a:latin typeface="Calibri" panose="020F0502020204030204" pitchFamily="34" charset="0"/>
                <a:ea typeface="Calibri" panose="020F0502020204030204" pitchFamily="34" charset="0"/>
                <a:cs typeface="Calibri" panose="020F0502020204030204" pitchFamily="34" charset="0"/>
              </a:rPr>
              <a:t>  </a:t>
            </a:r>
            <a:r>
              <a:rPr lang="es-ES_tradnl" dirty="0" smtClean="0">
                <a:latin typeface="Calibri" panose="020F0502020204030204" pitchFamily="34" charset="0"/>
                <a:ea typeface="Calibri" panose="020F0502020204030204" pitchFamily="34" charset="0"/>
                <a:cs typeface="Calibri" panose="020F0502020204030204" pitchFamily="34" charset="0"/>
              </a:rPr>
              <a:t>(</a:t>
            </a:r>
            <a:r>
              <a:rPr lang="es-ES_tradnl" dirty="0">
                <a:latin typeface="Calibri" panose="020F0502020204030204" pitchFamily="34" charset="0"/>
                <a:ea typeface="Calibri" panose="020F0502020204030204" pitchFamily="34" charset="0"/>
                <a:cs typeface="Calibri" panose="020F0502020204030204" pitchFamily="34" charset="0"/>
              </a:rPr>
              <a:t>B) 58 cm</a:t>
            </a:r>
            <a:r>
              <a:rPr lang="es-ES_tradnl" baseline="30000" dirty="0">
                <a:latin typeface="Calibri" panose="020F0502020204030204" pitchFamily="34" charset="0"/>
                <a:ea typeface="Calibri" panose="020F0502020204030204" pitchFamily="34" charset="0"/>
                <a:cs typeface="Calibri" panose="020F0502020204030204" pitchFamily="34" charset="0"/>
              </a:rPr>
              <a:t>2</a:t>
            </a:r>
            <a:r>
              <a:rPr lang="es-ES_tradnl" dirty="0">
                <a:latin typeface="Calibri" panose="020F0502020204030204" pitchFamily="34" charset="0"/>
                <a:ea typeface="Calibri" panose="020F0502020204030204" pitchFamily="34" charset="0"/>
                <a:cs typeface="Calibri" panose="020F0502020204030204" pitchFamily="34" charset="0"/>
              </a:rPr>
              <a:t>  </a:t>
            </a:r>
            <a:r>
              <a:rPr lang="es-ES_tradnl" dirty="0" smtClean="0">
                <a:latin typeface="Calibri" panose="020F0502020204030204" pitchFamily="34" charset="0"/>
                <a:ea typeface="Calibri" panose="020F0502020204030204" pitchFamily="34" charset="0"/>
                <a:cs typeface="Calibri" panose="020F0502020204030204" pitchFamily="34" charset="0"/>
              </a:rPr>
              <a:t>(</a:t>
            </a:r>
            <a:r>
              <a:rPr lang="es-ES_tradnl" dirty="0">
                <a:latin typeface="Calibri" panose="020F0502020204030204" pitchFamily="34" charset="0"/>
                <a:ea typeface="Calibri" panose="020F0502020204030204" pitchFamily="34" charset="0"/>
                <a:cs typeface="Calibri" panose="020F0502020204030204" pitchFamily="34" charset="0"/>
              </a:rPr>
              <a:t>C) 60 cm</a:t>
            </a:r>
            <a:r>
              <a:rPr lang="es-ES_tradnl" baseline="30000" dirty="0">
                <a:latin typeface="Calibri" panose="020F0502020204030204" pitchFamily="34" charset="0"/>
                <a:ea typeface="Calibri" panose="020F0502020204030204" pitchFamily="34" charset="0"/>
                <a:cs typeface="Calibri" panose="020F0502020204030204" pitchFamily="34" charset="0"/>
              </a:rPr>
              <a:t>2</a:t>
            </a:r>
            <a:r>
              <a:rPr lang="es-ES_tradnl" dirty="0">
                <a:latin typeface="Calibri" panose="020F0502020204030204" pitchFamily="34" charset="0"/>
                <a:ea typeface="Calibri" panose="020F0502020204030204" pitchFamily="34" charset="0"/>
                <a:cs typeface="Calibri" panose="020F0502020204030204" pitchFamily="34" charset="0"/>
              </a:rPr>
              <a:t> </a:t>
            </a:r>
            <a:r>
              <a:rPr lang="es-ES_tradnl" dirty="0" smtClean="0">
                <a:latin typeface="Calibri" panose="020F0502020204030204" pitchFamily="34" charset="0"/>
                <a:ea typeface="Calibri" panose="020F0502020204030204" pitchFamily="34" charset="0"/>
                <a:cs typeface="Calibri" panose="020F0502020204030204" pitchFamily="34" charset="0"/>
              </a:rPr>
              <a:t> (</a:t>
            </a:r>
            <a:r>
              <a:rPr lang="es-ES_tradnl" dirty="0">
                <a:latin typeface="Calibri" panose="020F0502020204030204" pitchFamily="34" charset="0"/>
                <a:ea typeface="Calibri" panose="020F0502020204030204" pitchFamily="34" charset="0"/>
                <a:cs typeface="Calibri" panose="020F0502020204030204" pitchFamily="34" charset="0"/>
              </a:rPr>
              <a:t>D) 62 cm</a:t>
            </a:r>
            <a:r>
              <a:rPr lang="es-ES_tradnl" baseline="30000" dirty="0">
                <a:latin typeface="Calibri" panose="020F0502020204030204" pitchFamily="34" charset="0"/>
                <a:ea typeface="Calibri" panose="020F0502020204030204" pitchFamily="34" charset="0"/>
                <a:cs typeface="Calibri" panose="020F0502020204030204" pitchFamily="34" charset="0"/>
              </a:rPr>
              <a:t>2</a:t>
            </a:r>
            <a:r>
              <a:rPr lang="es-ES_tradnl" dirty="0">
                <a:latin typeface="Calibri" panose="020F0502020204030204" pitchFamily="34" charset="0"/>
                <a:ea typeface="Calibri" panose="020F0502020204030204" pitchFamily="34" charset="0"/>
                <a:cs typeface="Calibri" panose="020F0502020204030204" pitchFamily="34" charset="0"/>
              </a:rPr>
              <a:t> </a:t>
            </a:r>
            <a:r>
              <a:rPr lang="es-ES_tradnl" dirty="0" smtClean="0">
                <a:latin typeface="Calibri" panose="020F0502020204030204" pitchFamily="34" charset="0"/>
                <a:ea typeface="Calibri" panose="020F0502020204030204" pitchFamily="34" charset="0"/>
                <a:cs typeface="Calibri" panose="020F0502020204030204" pitchFamily="34" charset="0"/>
              </a:rPr>
              <a:t> (E) 64cm</a:t>
            </a:r>
            <a:r>
              <a:rPr lang="es-ES_tradnl" baseline="30000" dirty="0" smtClean="0">
                <a:latin typeface="Calibri" panose="020F0502020204030204" pitchFamily="34" charset="0"/>
                <a:ea typeface="Calibri" panose="020F0502020204030204" pitchFamily="34" charset="0"/>
                <a:cs typeface="Calibri" panose="020F0502020204030204" pitchFamily="34" charset="0"/>
              </a:rPr>
              <a:t>2</a:t>
            </a:r>
            <a:r>
              <a:rPr lang="en-US" dirty="0">
                <a:latin typeface="Calibri" panose="020F0502020204030204" pitchFamily="34" charset="0"/>
                <a:ea typeface="Calibri" panose="020F0502020204030204" pitchFamily="34" charset="0"/>
                <a:cs typeface="Calibri" panose="020F0502020204030204" pitchFamily="34" charset="0"/>
              </a:rPr>
              <a:t>                                                                                  </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525837" y="5862712"/>
            <a:ext cx="1180131"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rPr>
              <a:t>KAD06_12</a:t>
            </a:r>
            <a:endParaRPr lang="de-AT" dirty="0"/>
          </a:p>
        </p:txBody>
      </p:sp>
      <p:pic>
        <p:nvPicPr>
          <p:cNvPr id="7" name="Grafik 6"/>
          <p:cNvPicPr>
            <a:picLocks noChangeAspect="1"/>
          </p:cNvPicPr>
          <p:nvPr/>
        </p:nvPicPr>
        <p:blipFill>
          <a:blip r:embed="rId4"/>
          <a:stretch>
            <a:fillRect/>
          </a:stretch>
        </p:blipFill>
        <p:spPr>
          <a:xfrm>
            <a:off x="2992923" y="4410761"/>
            <a:ext cx="658425" cy="652329"/>
          </a:xfrm>
          <a:prstGeom prst="rect">
            <a:avLst/>
          </a:prstGeom>
        </p:spPr>
      </p:pic>
      <p:pic>
        <p:nvPicPr>
          <p:cNvPr id="8" name="Grafik 7"/>
          <p:cNvPicPr>
            <a:picLocks noChangeAspect="1"/>
          </p:cNvPicPr>
          <p:nvPr/>
        </p:nvPicPr>
        <p:blipFill>
          <a:blip r:embed="rId5"/>
          <a:stretch>
            <a:fillRect/>
          </a:stretch>
        </p:blipFill>
        <p:spPr>
          <a:xfrm>
            <a:off x="6169134" y="4969475"/>
            <a:ext cx="2566219" cy="517953"/>
          </a:xfrm>
          <a:prstGeom prst="rect">
            <a:avLst/>
          </a:prstGeom>
        </p:spPr>
      </p:pic>
    </p:spTree>
    <p:extLst>
      <p:ext uri="{BB962C8B-B14F-4D97-AF65-F5344CB8AC3E}">
        <p14:creationId xmlns:p14="http://schemas.microsoft.com/office/powerpoint/2010/main" val="16676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sp>
        <p:nvSpPr>
          <p:cNvPr id="3" name="Textfeld 2"/>
          <p:cNvSpPr txBox="1"/>
          <p:nvPr/>
        </p:nvSpPr>
        <p:spPr>
          <a:xfrm>
            <a:off x="6548846" y="2124891"/>
            <a:ext cx="3413760" cy="461665"/>
          </a:xfrm>
          <a:prstGeom prst="rect">
            <a:avLst/>
          </a:prstGeom>
          <a:noFill/>
        </p:spPr>
        <p:txBody>
          <a:bodyPr wrap="square" rtlCol="0">
            <a:spAutoFit/>
          </a:bodyPr>
          <a:lstStyle/>
          <a:p>
            <a:r>
              <a:rPr lang="de-AT" sz="2400" dirty="0" smtClean="0"/>
              <a:t>www.rgeretschlaeger.com</a:t>
            </a:r>
            <a:endParaRPr lang="de-AT" sz="2400" dirty="0"/>
          </a:p>
        </p:txBody>
      </p:sp>
      <p:sp>
        <p:nvSpPr>
          <p:cNvPr id="4" name="Textfeld 3"/>
          <p:cNvSpPr txBox="1"/>
          <p:nvPr/>
        </p:nvSpPr>
        <p:spPr>
          <a:xfrm>
            <a:off x="6379029" y="2934789"/>
            <a:ext cx="3753394" cy="461665"/>
          </a:xfrm>
          <a:prstGeom prst="rect">
            <a:avLst/>
          </a:prstGeom>
          <a:noFill/>
        </p:spPr>
        <p:txBody>
          <a:bodyPr wrap="square" rtlCol="0">
            <a:spAutoFit/>
          </a:bodyPr>
          <a:lstStyle/>
          <a:p>
            <a:r>
              <a:rPr lang="de-AT" sz="2400" dirty="0" smtClean="0"/>
              <a:t>robert@rgeretschlaeger.com</a:t>
            </a:r>
            <a:endParaRPr lang="de-AT" sz="2400" dirty="0"/>
          </a:p>
        </p:txBody>
      </p:sp>
      <p:sp>
        <p:nvSpPr>
          <p:cNvPr id="6" name="Textfeld 5"/>
          <p:cNvSpPr txBox="1"/>
          <p:nvPr/>
        </p:nvSpPr>
        <p:spPr>
          <a:xfrm>
            <a:off x="5085806" y="4439994"/>
            <a:ext cx="5320938" cy="461665"/>
          </a:xfrm>
          <a:prstGeom prst="rect">
            <a:avLst/>
          </a:prstGeom>
          <a:noFill/>
        </p:spPr>
        <p:txBody>
          <a:bodyPr wrap="square" rtlCol="0">
            <a:spAutoFit/>
          </a:bodyPr>
          <a:lstStyle/>
          <a:p>
            <a:pPr algn="ctr"/>
            <a:r>
              <a:rPr lang="de-AT" sz="2400" dirty="0" smtClean="0"/>
              <a:t>Herzlichen Dank für die Aufmerksamkeit!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Tree>
    <p:extLst>
      <p:ext uri="{BB962C8B-B14F-4D97-AF65-F5344CB8AC3E}">
        <p14:creationId xmlns:p14="http://schemas.microsoft.com/office/powerpoint/2010/main" val="397658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2527096" y="1221328"/>
            <a:ext cx="1946538" cy="1931790"/>
          </a:xfrm>
          <a:prstGeom prst="rect">
            <a:avLst/>
          </a:prstGeom>
        </p:spPr>
      </p:pic>
      <p:sp>
        <p:nvSpPr>
          <p:cNvPr id="4" name="Rechteck 3"/>
          <p:cNvSpPr/>
          <p:nvPr/>
        </p:nvSpPr>
        <p:spPr>
          <a:xfrm>
            <a:off x="5442537" y="1491067"/>
            <a:ext cx="6096000" cy="1569660"/>
          </a:xfrm>
          <a:prstGeom prst="rect">
            <a:avLst/>
          </a:prstGeom>
        </p:spPr>
        <p:txBody>
          <a:bodyPr>
            <a:spAutoFit/>
          </a:bodyPr>
          <a:lstStyle/>
          <a:p>
            <a:r>
              <a:rPr lang="de-AT" sz="2400" dirty="0">
                <a:solidFill>
                  <a:srgbClr val="333333"/>
                </a:solidFill>
                <a:latin typeface="Calibri" panose="020F0502020204030204" pitchFamily="34" charset="0"/>
                <a:ea typeface="Calibri" panose="020F0502020204030204" pitchFamily="34" charset="0"/>
              </a:rPr>
              <a:t>Dina hat drei Bausteine hinter eine Wand gestellt. Von vorne sieht die Anordnung wie im Bild rechts aus.  Wie sieht die Anordnung von hinten aus?</a:t>
            </a:r>
            <a:endParaRPr lang="de-AT" sz="2400" dirty="0"/>
          </a:p>
        </p:txBody>
      </p:sp>
      <p:pic>
        <p:nvPicPr>
          <p:cNvPr id="5" name="Grafik 4"/>
          <p:cNvPicPr>
            <a:picLocks noChangeAspect="1"/>
          </p:cNvPicPr>
          <p:nvPr/>
        </p:nvPicPr>
        <p:blipFill>
          <a:blip r:embed="rId4"/>
          <a:stretch>
            <a:fillRect/>
          </a:stretch>
        </p:blipFill>
        <p:spPr>
          <a:xfrm>
            <a:off x="1127390" y="4373238"/>
            <a:ext cx="1399706" cy="1399706"/>
          </a:xfrm>
          <a:prstGeom prst="rect">
            <a:avLst/>
          </a:prstGeom>
        </p:spPr>
      </p:pic>
      <p:pic>
        <p:nvPicPr>
          <p:cNvPr id="6" name="Grafik 5"/>
          <p:cNvPicPr>
            <a:picLocks noChangeAspect="1"/>
          </p:cNvPicPr>
          <p:nvPr/>
        </p:nvPicPr>
        <p:blipFill>
          <a:blip r:embed="rId5"/>
          <a:stretch>
            <a:fillRect/>
          </a:stretch>
        </p:blipFill>
        <p:spPr>
          <a:xfrm>
            <a:off x="3341247" y="4373238"/>
            <a:ext cx="1425340" cy="1425340"/>
          </a:xfrm>
          <a:prstGeom prst="rect">
            <a:avLst/>
          </a:prstGeom>
        </p:spPr>
      </p:pic>
      <p:pic>
        <p:nvPicPr>
          <p:cNvPr id="7" name="Grafik 6"/>
          <p:cNvPicPr>
            <a:picLocks noChangeAspect="1"/>
          </p:cNvPicPr>
          <p:nvPr/>
        </p:nvPicPr>
        <p:blipFill>
          <a:blip r:embed="rId6"/>
          <a:stretch>
            <a:fillRect/>
          </a:stretch>
        </p:blipFill>
        <p:spPr>
          <a:xfrm>
            <a:off x="5580738" y="4377149"/>
            <a:ext cx="1395795" cy="1395795"/>
          </a:xfrm>
          <a:prstGeom prst="rect">
            <a:avLst/>
          </a:prstGeom>
        </p:spPr>
      </p:pic>
      <p:pic>
        <p:nvPicPr>
          <p:cNvPr id="8" name="Grafik 7"/>
          <p:cNvPicPr>
            <a:picLocks noChangeAspect="1"/>
          </p:cNvPicPr>
          <p:nvPr/>
        </p:nvPicPr>
        <p:blipFill>
          <a:blip r:embed="rId7"/>
          <a:stretch>
            <a:fillRect/>
          </a:stretch>
        </p:blipFill>
        <p:spPr>
          <a:xfrm>
            <a:off x="7790684" y="4373239"/>
            <a:ext cx="1399706" cy="1399706"/>
          </a:xfrm>
          <a:prstGeom prst="rect">
            <a:avLst/>
          </a:prstGeom>
        </p:spPr>
      </p:pic>
      <p:pic>
        <p:nvPicPr>
          <p:cNvPr id="10" name="Grafik 9"/>
          <p:cNvPicPr>
            <a:picLocks noChangeAspect="1"/>
          </p:cNvPicPr>
          <p:nvPr/>
        </p:nvPicPr>
        <p:blipFill>
          <a:blip r:embed="rId8"/>
          <a:stretch>
            <a:fillRect/>
          </a:stretch>
        </p:blipFill>
        <p:spPr>
          <a:xfrm>
            <a:off x="10000630" y="4373239"/>
            <a:ext cx="1556682" cy="1399706"/>
          </a:xfrm>
          <a:prstGeom prst="rect">
            <a:avLst/>
          </a:prstGeom>
        </p:spPr>
      </p:pic>
      <p:sp>
        <p:nvSpPr>
          <p:cNvPr id="11" name="Textfeld 10"/>
          <p:cNvSpPr txBox="1"/>
          <p:nvPr/>
        </p:nvSpPr>
        <p:spPr>
          <a:xfrm>
            <a:off x="966651" y="3779356"/>
            <a:ext cx="9683932" cy="369332"/>
          </a:xfrm>
          <a:prstGeom prst="rect">
            <a:avLst/>
          </a:prstGeom>
          <a:noFill/>
        </p:spPr>
        <p:txBody>
          <a:bodyPr wrap="square" rtlCol="0">
            <a:spAutoFit/>
          </a:bodyPr>
          <a:lstStyle/>
          <a:p>
            <a:r>
              <a:rPr lang="de-AT" dirty="0" smtClean="0"/>
              <a:t> (A)                                     (B)                                      (C)                                     (D)                                    (E)</a:t>
            </a:r>
            <a:endParaRPr lang="de-AT" dirty="0"/>
          </a:p>
        </p:txBody>
      </p:sp>
      <p:sp>
        <p:nvSpPr>
          <p:cNvPr id="12" name="Rechteck 11"/>
          <p:cNvSpPr/>
          <p:nvPr/>
        </p:nvSpPr>
        <p:spPr>
          <a:xfrm>
            <a:off x="10543470" y="6105050"/>
            <a:ext cx="1162498"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BEN24_03</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Grafik 12"/>
          <p:cNvPicPr>
            <a:picLocks noChangeAspect="1"/>
          </p:cNvPicPr>
          <p:nvPr/>
        </p:nvPicPr>
        <p:blipFill>
          <a:blip r:embed="rId9"/>
          <a:stretch>
            <a:fillRect/>
          </a:stretch>
        </p:blipFill>
        <p:spPr>
          <a:xfrm>
            <a:off x="3727752" y="5973233"/>
            <a:ext cx="652329" cy="652329"/>
          </a:xfrm>
          <a:prstGeom prst="rect">
            <a:avLst/>
          </a:prstGeom>
        </p:spPr>
      </p:pic>
    </p:spTree>
    <p:extLst>
      <p:ext uri="{BB962C8B-B14F-4D97-AF65-F5344CB8AC3E}">
        <p14:creationId xmlns:p14="http://schemas.microsoft.com/office/powerpoint/2010/main" val="42912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4842162" y="1118117"/>
            <a:ext cx="6863806" cy="2068195"/>
          </a:xfrm>
          <a:prstGeom prst="rect">
            <a:avLst/>
          </a:prstGeom>
        </p:spPr>
        <p:txBody>
          <a:bodyPr wrap="square">
            <a:spAutoFit/>
          </a:bodyPr>
          <a:lstStyle/>
          <a:p>
            <a:pPr>
              <a:lnSpc>
                <a:spcPct val="107000"/>
              </a:lnSpc>
              <a:spcAft>
                <a:spcPts val="800"/>
              </a:spcAft>
              <a:tabLst>
                <a:tab pos="540385" algn="l"/>
                <a:tab pos="1620520" algn="l"/>
                <a:tab pos="2700655" algn="l"/>
                <a:tab pos="3780790" algn="l"/>
              </a:tabLst>
            </a:pPr>
            <a:r>
              <a:rPr lang="de-AT" sz="2400" dirty="0">
                <a:latin typeface="Calibri" panose="020F0502020204030204" pitchFamily="34" charset="0"/>
                <a:ea typeface="Calibri" panose="020F0502020204030204" pitchFamily="34" charset="0"/>
                <a:cs typeface="Calibri" panose="020F0502020204030204" pitchFamily="34" charset="0"/>
              </a:rPr>
              <a:t>In nebenstehender Figur sehen wir Grund- und Aufriss eines ebenflächig begrenzten Körpers (d.h. Ansichten von oben bzw. vorne). Welche der Figuren I bis IV kann einen Kreuzriss (d.h. Ansicht von links) desselben Objekts darstellen?</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2586447" y="741911"/>
            <a:ext cx="1460660" cy="3710077"/>
          </a:xfrm>
          <a:prstGeom prst="rect">
            <a:avLst/>
          </a:prstGeom>
        </p:spPr>
      </p:pic>
      <p:pic>
        <p:nvPicPr>
          <p:cNvPr id="5" name="Grafik 4"/>
          <p:cNvPicPr>
            <a:picLocks noChangeAspect="1"/>
          </p:cNvPicPr>
          <p:nvPr/>
        </p:nvPicPr>
        <p:blipFill>
          <a:blip r:embed="rId4"/>
          <a:stretch>
            <a:fillRect/>
          </a:stretch>
        </p:blipFill>
        <p:spPr>
          <a:xfrm>
            <a:off x="6842397" y="3657601"/>
            <a:ext cx="4179752" cy="2185558"/>
          </a:xfrm>
          <a:prstGeom prst="rect">
            <a:avLst/>
          </a:prstGeom>
        </p:spPr>
      </p:pic>
      <p:sp>
        <p:nvSpPr>
          <p:cNvPr id="6" name="Rechteck 5"/>
          <p:cNvSpPr/>
          <p:nvPr/>
        </p:nvSpPr>
        <p:spPr>
          <a:xfrm>
            <a:off x="732972" y="5068473"/>
            <a:ext cx="5336902" cy="388696"/>
          </a:xfrm>
          <a:prstGeom prst="rect">
            <a:avLst/>
          </a:prstGeom>
        </p:spPr>
        <p:txBody>
          <a:bodyPr wrap="square">
            <a:spAutoFit/>
          </a:bodyPr>
          <a:lstStyle/>
          <a:p>
            <a:pPr>
              <a:lnSpc>
                <a:spcPct val="107000"/>
              </a:lnSpc>
              <a:spcAft>
                <a:spcPts val="800"/>
              </a:spcAft>
            </a:pPr>
            <a:r>
              <a:rPr lang="de-AT" dirty="0">
                <a:latin typeface="Calibri" panose="020F0502020204030204" pitchFamily="34" charset="0"/>
                <a:ea typeface="Calibri" panose="020F0502020204030204" pitchFamily="34" charset="0"/>
                <a:cs typeface="Calibri" panose="020F0502020204030204" pitchFamily="34" charset="0"/>
              </a:rPr>
              <a:t>(A) I	</a:t>
            </a:r>
            <a:r>
              <a:rPr lang="de-AT" dirty="0" smtClean="0">
                <a:latin typeface="Calibri" panose="020F0502020204030204" pitchFamily="34" charset="0"/>
                <a:ea typeface="Calibri" panose="020F0502020204030204" pitchFamily="34" charset="0"/>
                <a:cs typeface="Calibri" panose="020F0502020204030204" pitchFamily="34" charset="0"/>
              </a:rPr>
              <a:t>(</a:t>
            </a:r>
            <a:r>
              <a:rPr lang="de-AT" dirty="0">
                <a:latin typeface="Calibri" panose="020F0502020204030204" pitchFamily="34" charset="0"/>
                <a:ea typeface="Calibri" panose="020F0502020204030204" pitchFamily="34" charset="0"/>
                <a:cs typeface="Calibri" panose="020F0502020204030204" pitchFamily="34" charset="0"/>
              </a:rPr>
              <a:t>B) II	</a:t>
            </a:r>
            <a:r>
              <a:rPr lang="de-AT" dirty="0" smtClean="0">
                <a:latin typeface="Calibri" panose="020F0502020204030204" pitchFamily="34" charset="0"/>
                <a:ea typeface="Calibri" panose="020F0502020204030204" pitchFamily="34" charset="0"/>
                <a:cs typeface="Calibri" panose="020F0502020204030204" pitchFamily="34" charset="0"/>
              </a:rPr>
              <a:t>(</a:t>
            </a:r>
            <a:r>
              <a:rPr lang="de-AT" dirty="0">
                <a:latin typeface="Calibri" panose="020F0502020204030204" pitchFamily="34" charset="0"/>
                <a:ea typeface="Calibri" panose="020F0502020204030204" pitchFamily="34" charset="0"/>
                <a:cs typeface="Calibri" panose="020F0502020204030204" pitchFamily="34" charset="0"/>
              </a:rPr>
              <a:t>C) III	</a:t>
            </a:r>
            <a:r>
              <a:rPr lang="de-AT" dirty="0" smtClean="0">
                <a:latin typeface="Calibri" panose="020F0502020204030204" pitchFamily="34" charset="0"/>
                <a:ea typeface="Calibri" panose="020F0502020204030204" pitchFamily="34" charset="0"/>
                <a:cs typeface="Calibri" panose="020F0502020204030204" pitchFamily="34" charset="0"/>
              </a:rPr>
              <a:t>(</a:t>
            </a:r>
            <a:r>
              <a:rPr lang="de-AT" dirty="0">
                <a:latin typeface="Calibri" panose="020F0502020204030204" pitchFamily="34" charset="0"/>
                <a:ea typeface="Calibri" panose="020F0502020204030204" pitchFamily="34" charset="0"/>
                <a:cs typeface="Calibri" panose="020F0502020204030204" pitchFamily="34" charset="0"/>
              </a:rPr>
              <a:t>D) IV	</a:t>
            </a:r>
            <a:r>
              <a:rPr lang="de-AT" dirty="0" smtClean="0">
                <a:latin typeface="Calibri" panose="020F0502020204030204" pitchFamily="34" charset="0"/>
                <a:ea typeface="Calibri" panose="020F0502020204030204" pitchFamily="34" charset="0"/>
                <a:cs typeface="Calibri" panose="020F0502020204030204" pitchFamily="34" charset="0"/>
              </a:rPr>
              <a:t>(</a:t>
            </a:r>
            <a:r>
              <a:rPr lang="de-AT" dirty="0">
                <a:latin typeface="Calibri" panose="020F0502020204030204" pitchFamily="34" charset="0"/>
                <a:ea typeface="Calibri" panose="020F0502020204030204" pitchFamily="34" charset="0"/>
                <a:cs typeface="Calibri" panose="020F0502020204030204" pitchFamily="34" charset="0"/>
              </a:rPr>
              <a:t>E) keine davon</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10566554" y="6129782"/>
            <a:ext cx="1139414" cy="369332"/>
          </a:xfrm>
          <a:prstGeom prst="rect">
            <a:avLst/>
          </a:prstGeom>
        </p:spPr>
        <p:txBody>
          <a:bodyPr wrap="none">
            <a:spAutoFit/>
          </a:bodyPr>
          <a:lstStyle/>
          <a:p>
            <a:pPr>
              <a:spcAft>
                <a:spcPts val="0"/>
              </a:spcAft>
            </a:pPr>
            <a:r>
              <a:rPr lang="de-AT" b="1" dirty="0">
                <a:solidFill>
                  <a:srgbClr val="000000"/>
                </a:solidFill>
                <a:latin typeface="Calibri" panose="020F0502020204030204" pitchFamily="34" charset="0"/>
                <a:ea typeface="Calibri" panose="020F0502020204030204" pitchFamily="34" charset="0"/>
                <a:cs typeface="Calibri" panose="020F0502020204030204" pitchFamily="34" charset="0"/>
              </a:rPr>
              <a:t>STU09_19</a:t>
            </a:r>
            <a:endParaRPr lang="de-AT" sz="1600" dirty="0">
              <a:solidFill>
                <a:srgbClr val="000000"/>
              </a:solidFill>
              <a:effectLst/>
              <a:latin typeface="Calibri" panose="020F0502020204030204" pitchFamily="34" charset="0"/>
              <a:ea typeface="Calibri" panose="020F0502020204030204" pitchFamily="34" charset="0"/>
            </a:endParaRPr>
          </a:p>
        </p:txBody>
      </p:sp>
      <p:pic>
        <p:nvPicPr>
          <p:cNvPr id="8" name="Grafik 7"/>
          <p:cNvPicPr>
            <a:picLocks noChangeAspect="1"/>
          </p:cNvPicPr>
          <p:nvPr/>
        </p:nvPicPr>
        <p:blipFill>
          <a:blip r:embed="rId5"/>
          <a:stretch>
            <a:fillRect/>
          </a:stretch>
        </p:blipFill>
        <p:spPr>
          <a:xfrm>
            <a:off x="3488189" y="5662119"/>
            <a:ext cx="652329" cy="652329"/>
          </a:xfrm>
          <a:prstGeom prst="rect">
            <a:avLst/>
          </a:prstGeom>
        </p:spPr>
      </p:pic>
    </p:spTree>
    <p:extLst>
      <p:ext uri="{BB962C8B-B14F-4D97-AF65-F5344CB8AC3E}">
        <p14:creationId xmlns:p14="http://schemas.microsoft.com/office/powerpoint/2010/main" val="2222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5442858" y="1411063"/>
            <a:ext cx="6096000" cy="1569660"/>
          </a:xfrm>
          <a:prstGeom prst="rect">
            <a:avLst/>
          </a:prstGeom>
        </p:spPr>
        <p:txBody>
          <a:bodyPr>
            <a:spAutoFit/>
          </a:bodyPr>
          <a:lstStyle/>
          <a:p>
            <a:r>
              <a:rPr lang="de-AT" sz="2400" dirty="0">
                <a:latin typeface="Calibri" panose="020F0502020204030204" pitchFamily="34" charset="0"/>
                <a:ea typeface="Calibri" panose="020F0502020204030204" pitchFamily="34" charset="0"/>
              </a:rPr>
              <a:t>Bettina spaziert einmal um den Park, wobei sie beim Pfeil in dieser Richtung beginnt. Sie macht auf ihrem Rundgang 4 Fotos. In welcher Reihenfolge macht sie die Fotos? </a:t>
            </a:r>
            <a:endParaRPr lang="de-AT" sz="2400" dirty="0"/>
          </a:p>
        </p:txBody>
      </p:sp>
      <p:pic>
        <p:nvPicPr>
          <p:cNvPr id="4" name="Grafik 3"/>
          <p:cNvPicPr>
            <a:picLocks noChangeAspect="1"/>
          </p:cNvPicPr>
          <p:nvPr/>
        </p:nvPicPr>
        <p:blipFill>
          <a:blip r:embed="rId3"/>
          <a:stretch>
            <a:fillRect/>
          </a:stretch>
        </p:blipFill>
        <p:spPr>
          <a:xfrm>
            <a:off x="942755" y="3451376"/>
            <a:ext cx="8512516" cy="1157702"/>
          </a:xfrm>
          <a:prstGeom prst="rect">
            <a:avLst/>
          </a:prstGeom>
        </p:spPr>
      </p:pic>
      <p:sp>
        <p:nvSpPr>
          <p:cNvPr id="5" name="Rechteck 4"/>
          <p:cNvSpPr/>
          <p:nvPr/>
        </p:nvSpPr>
        <p:spPr>
          <a:xfrm>
            <a:off x="1783080" y="4999905"/>
            <a:ext cx="6028509" cy="369332"/>
          </a:xfrm>
          <a:prstGeom prst="rect">
            <a:avLst/>
          </a:prstGeom>
        </p:spPr>
        <p:txBody>
          <a:bodyPr wrap="square">
            <a:spAutoFit/>
          </a:bodyPr>
          <a:lstStyle/>
          <a:p>
            <a:pPr marL="180340">
              <a:spcAft>
                <a:spcPts val="0"/>
              </a:spcAft>
              <a:tabLst>
                <a:tab pos="2610485" algn="l"/>
                <a:tab pos="3780790" algn="l"/>
                <a:tab pos="4951095" algn="l"/>
                <a:tab pos="900430" algn="l"/>
                <a:tab pos="2700655" algn="l"/>
              </a:tabLst>
            </a:pPr>
            <a:r>
              <a:rPr lang="de-DE" dirty="0">
                <a:latin typeface="Calibri" panose="020F0502020204030204" pitchFamily="34" charset="0"/>
                <a:ea typeface="Times New Roman" panose="02020603050405020304" pitchFamily="18" charset="0"/>
              </a:rPr>
              <a:t>(A) </a:t>
            </a:r>
            <a:r>
              <a:rPr lang="de-DE" dirty="0" smtClean="0">
                <a:latin typeface="Calibri" panose="020F0502020204030204" pitchFamily="34" charset="0"/>
                <a:ea typeface="Times New Roman" panose="02020603050405020304" pitchFamily="18" charset="0"/>
              </a:rPr>
              <a:t>2431        (B</a:t>
            </a:r>
            <a:r>
              <a:rPr lang="de-DE" dirty="0">
                <a:latin typeface="Calibri" panose="020F0502020204030204" pitchFamily="34" charset="0"/>
                <a:ea typeface="Times New Roman" panose="02020603050405020304" pitchFamily="18" charset="0"/>
              </a:rPr>
              <a:t>) 4213	(C) 2143	(D) 2134	(E</a:t>
            </a:r>
            <a:r>
              <a:rPr lang="de-DE" dirty="0" smtClean="0">
                <a:latin typeface="Calibri" panose="020F0502020204030204" pitchFamily="34" charset="0"/>
                <a:ea typeface="Times New Roman" panose="02020603050405020304" pitchFamily="18" charset="0"/>
              </a:rPr>
              <a:t>) 3214</a:t>
            </a:r>
            <a:endParaRPr lang="de-AT" sz="1600" dirty="0">
              <a:effectLst/>
              <a:latin typeface="Times New Roman" panose="02020603050405020304" pitchFamily="18" charset="0"/>
              <a:ea typeface="Times New Roman" panose="02020603050405020304" pitchFamily="18" charset="0"/>
            </a:endParaRPr>
          </a:p>
        </p:txBody>
      </p:sp>
      <p:pic>
        <p:nvPicPr>
          <p:cNvPr id="6" name="Grafik 5"/>
          <p:cNvPicPr>
            <a:picLocks noChangeAspect="1"/>
          </p:cNvPicPr>
          <p:nvPr/>
        </p:nvPicPr>
        <p:blipFill>
          <a:blip r:embed="rId4"/>
          <a:stretch>
            <a:fillRect/>
          </a:stretch>
        </p:blipFill>
        <p:spPr>
          <a:xfrm>
            <a:off x="2135777" y="1361358"/>
            <a:ext cx="2737072" cy="1536292"/>
          </a:xfrm>
          <a:prstGeom prst="rect">
            <a:avLst/>
          </a:prstGeom>
        </p:spPr>
      </p:pic>
      <p:sp>
        <p:nvSpPr>
          <p:cNvPr id="7" name="Rechteck 6"/>
          <p:cNvSpPr/>
          <p:nvPr/>
        </p:nvSpPr>
        <p:spPr>
          <a:xfrm>
            <a:off x="10376360" y="5927425"/>
            <a:ext cx="1162498"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Calibri" panose="020F0502020204030204" pitchFamily="34" charset="0"/>
              </a:rPr>
              <a:t>BEN08_22</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p:cNvPicPr>
            <a:picLocks noChangeAspect="1"/>
          </p:cNvPicPr>
          <p:nvPr/>
        </p:nvPicPr>
        <p:blipFill>
          <a:blip r:embed="rId5"/>
          <a:stretch>
            <a:fillRect/>
          </a:stretch>
        </p:blipFill>
        <p:spPr>
          <a:xfrm>
            <a:off x="4546684" y="5469444"/>
            <a:ext cx="652329" cy="652329"/>
          </a:xfrm>
          <a:prstGeom prst="rect">
            <a:avLst/>
          </a:prstGeom>
        </p:spPr>
      </p:pic>
    </p:spTree>
    <p:extLst>
      <p:ext uri="{BB962C8B-B14F-4D97-AF65-F5344CB8AC3E}">
        <p14:creationId xmlns:p14="http://schemas.microsoft.com/office/powerpoint/2010/main" val="13690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pic>
        <p:nvPicPr>
          <p:cNvPr id="3" name="Grafik 2"/>
          <p:cNvPicPr>
            <a:picLocks noChangeAspect="1"/>
          </p:cNvPicPr>
          <p:nvPr/>
        </p:nvPicPr>
        <p:blipFill>
          <a:blip r:embed="rId3"/>
          <a:stretch>
            <a:fillRect/>
          </a:stretch>
        </p:blipFill>
        <p:spPr>
          <a:xfrm>
            <a:off x="2333896" y="1111833"/>
            <a:ext cx="2425019" cy="2103521"/>
          </a:xfrm>
          <a:prstGeom prst="rect">
            <a:avLst/>
          </a:prstGeom>
        </p:spPr>
      </p:pic>
      <p:sp>
        <p:nvSpPr>
          <p:cNvPr id="4" name="Rechteck 3"/>
          <p:cNvSpPr/>
          <p:nvPr/>
        </p:nvSpPr>
        <p:spPr>
          <a:xfrm>
            <a:off x="5270545" y="1223370"/>
            <a:ext cx="6435424" cy="1569660"/>
          </a:xfrm>
          <a:prstGeom prst="rect">
            <a:avLst/>
          </a:prstGeom>
        </p:spPr>
        <p:txBody>
          <a:bodyPr wrap="square">
            <a:spAutoFit/>
          </a:bodyPr>
          <a:lstStyle/>
          <a:p>
            <a:r>
              <a:rPr lang="de-AT" sz="2400" dirty="0">
                <a:latin typeface="Calibri" panose="020F0502020204030204" pitchFamily="34" charset="0"/>
                <a:ea typeface="Calibri" panose="020F0502020204030204" pitchFamily="34" charset="0"/>
                <a:cs typeface="Times New Roman" panose="02020603050405020304" pitchFamily="18" charset="0"/>
              </a:rPr>
              <a:t>Anne hat einige Würfel zusammengeklebt und erhält den </a:t>
            </a:r>
            <a:r>
              <a:rPr lang="de-AT" sz="2400" dirty="0" smtClean="0">
                <a:latin typeface="Calibri" panose="020F0502020204030204" pitchFamily="34" charset="0"/>
                <a:ea typeface="Calibri" panose="020F0502020204030204" pitchFamily="34" charset="0"/>
                <a:cs typeface="Times New Roman" panose="02020603050405020304" pitchFamily="18" charset="0"/>
              </a:rPr>
              <a:t>links </a:t>
            </a:r>
            <a:r>
              <a:rPr lang="de-AT" sz="2400" dirty="0">
                <a:latin typeface="Calibri" panose="020F0502020204030204" pitchFamily="34" charset="0"/>
                <a:ea typeface="Calibri" panose="020F0502020204030204" pitchFamily="34" charset="0"/>
                <a:cs typeface="Times New Roman" panose="02020603050405020304" pitchFamily="18" charset="0"/>
              </a:rPr>
              <a:t>zu sehenden Körper. Sie dreht ihn, um ihn von verschiedenen Seiten zu betrachten. Welche Ansicht kann sie nicht erhalten?</a:t>
            </a:r>
            <a:endParaRPr lang="de-AT" sz="2400" dirty="0"/>
          </a:p>
        </p:txBody>
      </p:sp>
      <p:pic>
        <p:nvPicPr>
          <p:cNvPr id="5" name="Grafik 4"/>
          <p:cNvPicPr>
            <a:picLocks noChangeAspect="1"/>
          </p:cNvPicPr>
          <p:nvPr/>
        </p:nvPicPr>
        <p:blipFill>
          <a:blip r:embed="rId4"/>
          <a:stretch>
            <a:fillRect/>
          </a:stretch>
        </p:blipFill>
        <p:spPr>
          <a:xfrm>
            <a:off x="956733" y="3494852"/>
            <a:ext cx="10008718" cy="1991152"/>
          </a:xfrm>
          <a:prstGeom prst="rect">
            <a:avLst/>
          </a:prstGeom>
        </p:spPr>
      </p:pic>
      <p:sp>
        <p:nvSpPr>
          <p:cNvPr id="6" name="Rechteck 5"/>
          <p:cNvSpPr/>
          <p:nvPr/>
        </p:nvSpPr>
        <p:spPr>
          <a:xfrm>
            <a:off x="10525837" y="5943985"/>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KAD16_15</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5"/>
          <a:stretch>
            <a:fillRect/>
          </a:stretch>
        </p:blipFill>
        <p:spPr>
          <a:xfrm>
            <a:off x="1393613" y="5617820"/>
            <a:ext cx="652329" cy="652329"/>
          </a:xfrm>
          <a:prstGeom prst="rect">
            <a:avLst/>
          </a:prstGeom>
        </p:spPr>
      </p:pic>
    </p:spTree>
    <p:extLst>
      <p:ext uri="{BB962C8B-B14F-4D97-AF65-F5344CB8AC3E}">
        <p14:creationId xmlns:p14="http://schemas.microsoft.com/office/powerpoint/2010/main" val="33057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5670928" y="1303172"/>
            <a:ext cx="6096000" cy="1569660"/>
          </a:xfrm>
          <a:prstGeom prst="rect">
            <a:avLst/>
          </a:prstGeom>
        </p:spPr>
        <p:txBody>
          <a:bodyPr>
            <a:spAutoFit/>
          </a:bodyPr>
          <a:lstStyle/>
          <a:p>
            <a:r>
              <a:rPr lang="de-DE" sz="2400" dirty="0">
                <a:latin typeface="Calibri" panose="020F0502020204030204" pitchFamily="34" charset="0"/>
                <a:ea typeface="Calibri" panose="020F0502020204030204" pitchFamily="34" charset="0"/>
                <a:cs typeface="Times New Roman" panose="02020603050405020304" pitchFamily="18" charset="0"/>
              </a:rPr>
              <a:t>Ein Quader wird aus drei Bausteinen zusammengesetzt. Jeder Baustein hat eine andere Farbe und setzt sich aus 4 Würfeln zusammen. Wie sieht der weiße Baustein aus?</a:t>
            </a:r>
            <a:endParaRPr lang="de-AT" sz="2400" dirty="0"/>
          </a:p>
        </p:txBody>
      </p:sp>
      <p:pic>
        <p:nvPicPr>
          <p:cNvPr id="4" name="Grafik 3"/>
          <p:cNvPicPr>
            <a:picLocks noChangeAspect="1"/>
          </p:cNvPicPr>
          <p:nvPr/>
        </p:nvPicPr>
        <p:blipFill>
          <a:blip r:embed="rId3"/>
          <a:stretch>
            <a:fillRect/>
          </a:stretch>
        </p:blipFill>
        <p:spPr>
          <a:xfrm>
            <a:off x="2447108" y="1323262"/>
            <a:ext cx="2407291" cy="1675175"/>
          </a:xfrm>
          <a:prstGeom prst="rect">
            <a:avLst/>
          </a:prstGeom>
        </p:spPr>
      </p:pic>
      <p:pic>
        <p:nvPicPr>
          <p:cNvPr id="5" name="Grafik 4"/>
          <p:cNvPicPr>
            <a:picLocks noChangeAspect="1"/>
          </p:cNvPicPr>
          <p:nvPr/>
        </p:nvPicPr>
        <p:blipFill>
          <a:blip r:embed="rId4"/>
          <a:stretch>
            <a:fillRect/>
          </a:stretch>
        </p:blipFill>
        <p:spPr>
          <a:xfrm>
            <a:off x="678685" y="4115787"/>
            <a:ext cx="1542515" cy="1118064"/>
          </a:xfrm>
          <a:prstGeom prst="rect">
            <a:avLst/>
          </a:prstGeom>
        </p:spPr>
      </p:pic>
      <p:pic>
        <p:nvPicPr>
          <p:cNvPr id="6" name="Grafik 5"/>
          <p:cNvPicPr>
            <a:picLocks noChangeAspect="1"/>
          </p:cNvPicPr>
          <p:nvPr/>
        </p:nvPicPr>
        <p:blipFill>
          <a:blip r:embed="rId5"/>
          <a:stretch>
            <a:fillRect/>
          </a:stretch>
        </p:blipFill>
        <p:spPr>
          <a:xfrm>
            <a:off x="2731110" y="4337256"/>
            <a:ext cx="1848536" cy="896596"/>
          </a:xfrm>
          <a:prstGeom prst="rect">
            <a:avLst/>
          </a:prstGeom>
        </p:spPr>
      </p:pic>
      <p:pic>
        <p:nvPicPr>
          <p:cNvPr id="7" name="Grafik 6"/>
          <p:cNvPicPr>
            <a:picLocks noChangeAspect="1"/>
          </p:cNvPicPr>
          <p:nvPr/>
        </p:nvPicPr>
        <p:blipFill>
          <a:blip r:embed="rId6"/>
          <a:stretch>
            <a:fillRect/>
          </a:stretch>
        </p:blipFill>
        <p:spPr>
          <a:xfrm>
            <a:off x="5089556" y="4036345"/>
            <a:ext cx="1084821" cy="1195516"/>
          </a:xfrm>
          <a:prstGeom prst="rect">
            <a:avLst/>
          </a:prstGeom>
        </p:spPr>
      </p:pic>
      <p:pic>
        <p:nvPicPr>
          <p:cNvPr id="8" name="Grafik 7"/>
          <p:cNvPicPr>
            <a:picLocks noChangeAspect="1"/>
          </p:cNvPicPr>
          <p:nvPr/>
        </p:nvPicPr>
        <p:blipFill>
          <a:blip r:embed="rId7"/>
          <a:stretch>
            <a:fillRect/>
          </a:stretch>
        </p:blipFill>
        <p:spPr>
          <a:xfrm>
            <a:off x="6684287" y="4115788"/>
            <a:ext cx="1542515" cy="1118064"/>
          </a:xfrm>
          <a:prstGeom prst="rect">
            <a:avLst/>
          </a:prstGeom>
        </p:spPr>
      </p:pic>
      <p:pic>
        <p:nvPicPr>
          <p:cNvPr id="10" name="Grafik 9"/>
          <p:cNvPicPr>
            <a:picLocks noChangeAspect="1"/>
          </p:cNvPicPr>
          <p:nvPr/>
        </p:nvPicPr>
        <p:blipFill>
          <a:blip r:embed="rId8"/>
          <a:stretch>
            <a:fillRect/>
          </a:stretch>
        </p:blipFill>
        <p:spPr>
          <a:xfrm>
            <a:off x="8736712" y="4076090"/>
            <a:ext cx="1352113" cy="1149828"/>
          </a:xfrm>
          <a:prstGeom prst="rect">
            <a:avLst/>
          </a:prstGeom>
        </p:spPr>
      </p:pic>
      <p:sp>
        <p:nvSpPr>
          <p:cNvPr id="11" name="Rechteck 10"/>
          <p:cNvSpPr/>
          <p:nvPr/>
        </p:nvSpPr>
        <p:spPr>
          <a:xfrm>
            <a:off x="10525837" y="5919800"/>
            <a:ext cx="1180131" cy="369332"/>
          </a:xfrm>
          <a:prstGeom prst="rect">
            <a:avLst/>
          </a:prstGeom>
        </p:spPr>
        <p:txBody>
          <a:bodyPr wrap="none">
            <a:sp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KAD12_10</a:t>
            </a:r>
            <a:endParaRPr lang="de-AT" dirty="0"/>
          </a:p>
        </p:txBody>
      </p:sp>
      <p:sp>
        <p:nvSpPr>
          <p:cNvPr id="12" name="Textfeld 11"/>
          <p:cNvSpPr txBox="1"/>
          <p:nvPr/>
        </p:nvSpPr>
        <p:spPr>
          <a:xfrm>
            <a:off x="489857" y="3593649"/>
            <a:ext cx="9683932" cy="369332"/>
          </a:xfrm>
          <a:prstGeom prst="rect">
            <a:avLst/>
          </a:prstGeom>
          <a:noFill/>
        </p:spPr>
        <p:txBody>
          <a:bodyPr wrap="square" rtlCol="0">
            <a:spAutoFit/>
          </a:bodyPr>
          <a:lstStyle/>
          <a:p>
            <a:r>
              <a:rPr lang="de-AT" dirty="0" smtClean="0"/>
              <a:t> (A)                                   (B)                                       (C)                           (D)                                 (E)</a:t>
            </a:r>
            <a:endParaRPr lang="de-AT" dirty="0"/>
          </a:p>
        </p:txBody>
      </p:sp>
      <p:pic>
        <p:nvPicPr>
          <p:cNvPr id="13" name="Grafik 12"/>
          <p:cNvPicPr>
            <a:picLocks noChangeAspect="1"/>
          </p:cNvPicPr>
          <p:nvPr/>
        </p:nvPicPr>
        <p:blipFill>
          <a:blip r:embed="rId9"/>
          <a:stretch>
            <a:fillRect/>
          </a:stretch>
        </p:blipFill>
        <p:spPr>
          <a:xfrm>
            <a:off x="7129379" y="5545585"/>
            <a:ext cx="652329" cy="652329"/>
          </a:xfrm>
          <a:prstGeom prst="rect">
            <a:avLst/>
          </a:prstGeom>
        </p:spPr>
      </p:pic>
    </p:spTree>
    <p:extLst>
      <p:ext uri="{BB962C8B-B14F-4D97-AF65-F5344CB8AC3E}">
        <p14:creationId xmlns:p14="http://schemas.microsoft.com/office/powerpoint/2010/main" val="36174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210" y="365125"/>
            <a:ext cx="10832758" cy="631653"/>
          </a:xfrm>
        </p:spPr>
        <p:txBody>
          <a:bodyPr>
            <a:normAutofit fontScale="90000"/>
          </a:bodyPr>
          <a:lstStyle/>
          <a:p>
            <a:r>
              <a:rPr lang="de-AT" dirty="0" smtClean="0"/>
              <a:t> 								       </a:t>
            </a:r>
            <a:r>
              <a:rPr lang="de-AT" sz="1600" dirty="0" smtClean="0"/>
              <a:t>Robert Geretschläger</a:t>
            </a:r>
            <a:endParaRPr lang="de-AT" sz="16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7" y="365125"/>
            <a:ext cx="1645920" cy="1645920"/>
          </a:xfrm>
          <a:prstGeom prst="rect">
            <a:avLst/>
          </a:prstGeom>
        </p:spPr>
      </p:pic>
      <p:sp>
        <p:nvSpPr>
          <p:cNvPr id="3" name="Rechteck 2"/>
          <p:cNvSpPr/>
          <p:nvPr/>
        </p:nvSpPr>
        <p:spPr>
          <a:xfrm>
            <a:off x="6703152" y="2321657"/>
            <a:ext cx="5130800" cy="882678"/>
          </a:xfrm>
          <a:prstGeom prst="rect">
            <a:avLst/>
          </a:prstGeom>
        </p:spPr>
        <p:txBody>
          <a:bodyPr wrap="square">
            <a:spAutoFit/>
          </a:bodyPr>
          <a:lstStyle/>
          <a:p>
            <a:pPr>
              <a:lnSpc>
                <a:spcPct val="107000"/>
              </a:lnSpc>
              <a:spcAft>
                <a:spcPts val="300"/>
              </a:spcAft>
              <a:tabLst>
                <a:tab pos="540385" algn="l"/>
                <a:tab pos="1620520" algn="l"/>
                <a:tab pos="2700655" algn="l"/>
                <a:tab pos="3780790" algn="l"/>
              </a:tabLst>
            </a:pPr>
            <a:r>
              <a:rPr lang="de-AT" sz="2400" dirty="0">
                <a:latin typeface="Calibri" panose="020F0502020204030204" pitchFamily="34" charset="0"/>
                <a:ea typeface="Calibri" panose="020F0502020204030204" pitchFamily="34" charset="0"/>
                <a:cs typeface="Times New Roman" panose="02020603050405020304" pitchFamily="18" charset="0"/>
              </a:rPr>
              <a:t>Welche der folgenden Verbindungen besteht aus mehr als einer Schnur?</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2257147" y="1426266"/>
            <a:ext cx="4294051" cy="2673460"/>
          </a:xfrm>
          <a:prstGeom prst="rect">
            <a:avLst/>
          </a:prstGeom>
        </p:spPr>
      </p:pic>
      <p:sp>
        <p:nvSpPr>
          <p:cNvPr id="5" name="Rechteck 4"/>
          <p:cNvSpPr/>
          <p:nvPr/>
        </p:nvSpPr>
        <p:spPr>
          <a:xfrm>
            <a:off x="942153" y="4913819"/>
            <a:ext cx="9127309" cy="375552"/>
          </a:xfrm>
          <a:prstGeom prst="rect">
            <a:avLst/>
          </a:prstGeom>
        </p:spPr>
        <p:txBody>
          <a:bodyPr wrap="square">
            <a:spAutoFit/>
          </a:bodyPr>
          <a:lstStyle/>
          <a:p>
            <a:pPr>
              <a:lnSpc>
                <a:spcPct val="107000"/>
              </a:lnSpc>
              <a:spcAft>
                <a:spcPts val="800"/>
              </a:spcAft>
              <a:tabLst>
                <a:tab pos="540385" algn="l"/>
                <a:tab pos="1620520" algn="l"/>
                <a:tab pos="4140835" algn="l"/>
              </a:tabLst>
            </a:pPr>
            <a:r>
              <a:rPr lang="de-AT" dirty="0">
                <a:latin typeface="Calibri" panose="020F0502020204030204" pitchFamily="34" charset="0"/>
                <a:ea typeface="Calibri" panose="020F0502020204030204" pitchFamily="34" charset="0"/>
                <a:cs typeface="Times New Roman" panose="02020603050405020304" pitchFamily="18" charset="0"/>
              </a:rPr>
              <a:t>(A) I, III, IV und V	</a:t>
            </a:r>
            <a:r>
              <a:rPr lang="de-AT" dirty="0" smtClean="0">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B) I, III und V </a:t>
            </a:r>
            <a:r>
              <a:rPr lang="de-AT" dirty="0" smtClean="0">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C) III, IV und V	(D) alle	</a:t>
            </a:r>
            <a:r>
              <a:rPr lang="de-AT" dirty="0" smtClean="0">
                <a:latin typeface="Calibri" panose="020F0502020204030204" pitchFamily="34" charset="0"/>
                <a:ea typeface="Calibri" panose="020F0502020204030204" pitchFamily="34" charset="0"/>
                <a:cs typeface="Times New Roman" panose="02020603050405020304" pitchFamily="18" charset="0"/>
              </a:rPr>
              <a:t> (</a:t>
            </a:r>
            <a:r>
              <a:rPr lang="de-AT" dirty="0">
                <a:latin typeface="Calibri" panose="020F0502020204030204" pitchFamily="34" charset="0"/>
                <a:ea typeface="Calibri" panose="020F0502020204030204" pitchFamily="34" charset="0"/>
                <a:cs typeface="Times New Roman" panose="02020603050405020304" pitchFamily="18" charset="0"/>
              </a:rPr>
              <a:t>E) eine andere Antwort</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10525837" y="5943985"/>
            <a:ext cx="1180131" cy="388696"/>
          </a:xfrm>
          <a:prstGeom prst="rect">
            <a:avLst/>
          </a:prstGeom>
        </p:spPr>
        <p:txBody>
          <a:bodyPr wrap="none">
            <a:spAutoFit/>
          </a:bodyPr>
          <a:lstStyle/>
          <a:p>
            <a:pPr>
              <a:lnSpc>
                <a:spcPct val="107000"/>
              </a:lnSpc>
              <a:spcAft>
                <a:spcPts val="800"/>
              </a:spcAft>
            </a:pPr>
            <a:r>
              <a:rPr lang="de-AT" b="1" dirty="0">
                <a:latin typeface="Calibri" panose="020F0502020204030204" pitchFamily="34" charset="0"/>
                <a:ea typeface="Calibri" panose="020F0502020204030204" pitchFamily="34" charset="0"/>
                <a:cs typeface="Times New Roman" panose="02020603050405020304" pitchFamily="18" charset="0"/>
              </a:rPr>
              <a:t>KAD09_10</a:t>
            </a:r>
            <a:endParaRPr lang="de-A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339148" y="5516306"/>
            <a:ext cx="652329" cy="652329"/>
          </a:xfrm>
          <a:prstGeom prst="rect">
            <a:avLst/>
          </a:prstGeom>
        </p:spPr>
      </p:pic>
    </p:spTree>
    <p:extLst>
      <p:ext uri="{BB962C8B-B14F-4D97-AF65-F5344CB8AC3E}">
        <p14:creationId xmlns:p14="http://schemas.microsoft.com/office/powerpoint/2010/main" val="10876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Breitbild</PresentationFormat>
  <Paragraphs>152</Paragraphs>
  <Slides>37</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4" baseType="lpstr">
      <vt:lpstr>Arial</vt:lpstr>
      <vt:lpstr>Calibri</vt:lpstr>
      <vt:lpstr>Calibri Light</vt:lpstr>
      <vt:lpstr>Cambria Math</vt:lpstr>
      <vt:lpstr>Times New Roman</vt:lpstr>
      <vt:lpstr>Office Theme</vt:lpstr>
      <vt:lpstr>Equation</vt:lpstr>
      <vt:lpstr>Räumliches Denken mit dem Känguru</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lpstr>                Robert Geretschläger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Triangles and Quadrilaterals</dc:title>
  <dc:creator>robert geretschläger</dc:creator>
  <cp:lastModifiedBy>robert geretschläger</cp:lastModifiedBy>
  <cp:revision>138</cp:revision>
  <dcterms:created xsi:type="dcterms:W3CDTF">2023-12-20T20:02:38Z</dcterms:created>
  <dcterms:modified xsi:type="dcterms:W3CDTF">2024-12-10T17:18:29Z</dcterms:modified>
</cp:coreProperties>
</file>